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76" r:id="rId2"/>
    <p:sldId id="256" r:id="rId3"/>
    <p:sldId id="281" r:id="rId4"/>
    <p:sldId id="257" r:id="rId5"/>
    <p:sldId id="260" r:id="rId6"/>
    <p:sldId id="261" r:id="rId7"/>
    <p:sldId id="262" r:id="rId8"/>
    <p:sldId id="275" r:id="rId9"/>
    <p:sldId id="272" r:id="rId10"/>
    <p:sldId id="282" r:id="rId11"/>
    <p:sldId id="284" r:id="rId12"/>
    <p:sldId id="278" r:id="rId13"/>
    <p:sldId id="279" r:id="rId14"/>
    <p:sldId id="264" r:id="rId15"/>
    <p:sldId id="283" r:id="rId16"/>
    <p:sldId id="291" r:id="rId17"/>
    <p:sldId id="285" r:id="rId18"/>
    <p:sldId id="286" r:id="rId19"/>
    <p:sldId id="287" r:id="rId20"/>
    <p:sldId id="288" r:id="rId21"/>
    <p:sldId id="289" r:id="rId22"/>
    <p:sldId id="290" r:id="rId23"/>
    <p:sldId id="263" r:id="rId24"/>
    <p:sldId id="268" r:id="rId25"/>
    <p:sldId id="266" r:id="rId26"/>
    <p:sldId id="267" r:id="rId27"/>
    <p:sldId id="292" r:id="rId28"/>
    <p:sldId id="293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" initials="S" lastIdx="1" clrIdx="0">
    <p:extLst>
      <p:ext uri="{19B8F6BF-5375-455C-9EA6-DF929625EA0E}">
        <p15:presenceInfo xmlns:p15="http://schemas.microsoft.com/office/powerpoint/2012/main" userId="40b974bd97ed24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665"/>
    <a:srgbClr val="EF2F3D"/>
    <a:srgbClr val="FA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1T23:44:52.550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1T23:44:52.550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4DD0-3387-4EA5-8F56-03FA1175DFD5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2E3AD-67D3-438F-9AC7-B5AC16181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https://www.freepik.com/free-photo/businessman-leader-modern-office-with-businesspeople-working_1174193.htm</a:t>
            </a:r>
          </a:p>
          <a:p>
            <a:endParaRPr lang="en-US" dirty="0"/>
          </a:p>
          <a:p>
            <a:r>
              <a:rPr lang="en-US" dirty="0"/>
              <a:t>https://www.freepik.com/free-photo/confident-business-people-diversity-teamwork-concept_17229697.htm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7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2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9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2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A93E3-4499-428F-99D7-A212AA98D78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0AAF-9891-40D9-99E7-392998B29352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3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5281-E8DE-409E-A2DE-10AA3D709B6E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D05B-F46C-4736-B688-9BD42F200EDF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1770-CF4F-41CC-8D24-EF5547ABB5FF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6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8024-A268-4313-A461-E741FABF21E2}" type="datetime1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2B7D-6191-49FC-AD6E-61D4234F5139}" type="datetime1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9024-CB56-480C-847A-C3952E873C82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91EE-32E6-4875-B514-8EB992EF330A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3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D67E-CFA2-446E-B402-66AD0294314A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8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CFFF-C350-433C-9B47-6DF41FD0DBAB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adnansami/API-Load-Test-For-Konasl-Project/blob/main/tmsTradeHistory.jmx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8.jpeg"/><Relationship Id="rId4" Type="http://schemas.openxmlformats.org/officeDocument/2006/relationships/image" Target="../media/image22.jpg"/><Relationship Id="rId9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51956"/>
            <a:ext cx="5848350" cy="4386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500" y="3275909"/>
            <a:ext cx="4262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Corpulent Caps BRK" pitchFamily="2" charset="0"/>
              </a:rPr>
              <a:t>PRESENTATION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Corpulent Caps BR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1850" y="3801488"/>
            <a:ext cx="501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Presented By</a:t>
            </a:r>
            <a:endParaRPr lang="en-US" sz="3200" b="1" dirty="0">
              <a:solidFill>
                <a:srgbClr val="FF0000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819775" y="4442982"/>
            <a:ext cx="4105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81850" y="4437357"/>
            <a:ext cx="42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Light" panose="020B0502040204020203" pitchFamily="34" charset="0"/>
              </a:rPr>
              <a:t>Md. Al Adnan</a:t>
            </a:r>
            <a:endParaRPr lang="en-US" sz="3200" dirty="0">
              <a:latin typeface="Bahnschrift Semi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3276" y="4966070"/>
            <a:ext cx="421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" panose="020B0502040204020203" pitchFamily="34" charset="0"/>
              </a:rPr>
              <a:t>ASH1825008M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400D-970A-4B6C-BF98-85673294A14A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6" y="3244334"/>
            <a:ext cx="2633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7975" y="2592818"/>
            <a:ext cx="159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Corpulent Caps BRK" pitchFamily="2" charset="0"/>
              </a:rPr>
              <a:t>Final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Corpulent Caps BRK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80130"/>
            <a:ext cx="2447682" cy="6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60" y="6059375"/>
            <a:ext cx="1385641" cy="328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2339" y="310161"/>
            <a:ext cx="797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Kona Software Lab Ltd. </a:t>
            </a:r>
            <a:r>
              <a:rPr lang="en-US" sz="2800" b="1" dirty="0" smtClean="0">
                <a:latin typeface="Bahnschrift SemiCondensed" panose="020B0502040204020203" pitchFamily="34" charset="0"/>
              </a:rPr>
              <a:t>Organization With </a:t>
            </a:r>
            <a:r>
              <a:rPr lang="en-US" sz="2800" b="1" dirty="0" smtClean="0">
                <a:solidFill>
                  <a:srgbClr val="00B050"/>
                </a:solidFill>
                <a:latin typeface="Bahnschrift SemiCondensed" panose="020B0502040204020203" pitchFamily="34" charset="0"/>
              </a:rPr>
              <a:t>Business Unit</a:t>
            </a:r>
            <a:endParaRPr lang="en-US" sz="2800" b="1" dirty="0">
              <a:solidFill>
                <a:srgbClr val="00B05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03476" y="1109631"/>
            <a:ext cx="2566728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8081" y="11257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Cho Chung-</a:t>
            </a:r>
            <a:r>
              <a:rPr lang="en-US" sz="1400" b="1" dirty="0" err="1">
                <a:latin typeface="Bahnschrift SemiBold" panose="020B0502040204020203" pitchFamily="34" charset="0"/>
              </a:rPr>
              <a:t>il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03476" y="1359646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Chairman, Kona Software Lab Ltd.</a:t>
            </a:r>
          </a:p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203476" y="1892174"/>
            <a:ext cx="2566728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62360" y="1868452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Bahnschrift SemiBold" panose="020B0502040204020203" pitchFamily="34" charset="0"/>
              </a:rPr>
              <a:t>Minaoar</a:t>
            </a:r>
            <a:r>
              <a:rPr lang="en-US" sz="1400" b="1" dirty="0">
                <a:latin typeface="Bahnschrift SemiBold" panose="020B0502040204020203" pitchFamily="34" charset="0"/>
              </a:rPr>
              <a:t> Hossain </a:t>
            </a:r>
            <a:r>
              <a:rPr lang="en-US" sz="1400" b="1" dirty="0" err="1">
                <a:latin typeface="Bahnschrift SemiBold" panose="020B0502040204020203" pitchFamily="34" charset="0"/>
              </a:rPr>
              <a:t>Tanzil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21582" y="2120187"/>
            <a:ext cx="25058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Bahnschrift SemiCondensed" panose="020B0502040204020203" pitchFamily="34" charset="0"/>
              </a:rPr>
              <a:t>Managing Director, Kona Software Lab Ltd</a:t>
            </a:r>
          </a:p>
          <a:p>
            <a:endParaRPr lang="en-US" sz="1400" dirty="0"/>
          </a:p>
        </p:txBody>
      </p: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5477347" y="1710486"/>
            <a:ext cx="9493" cy="18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86720" y="2910135"/>
            <a:ext cx="140455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20248" y="2886413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Aflatun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Kaisar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86720" y="3108451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Chief of People Care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2813680" y="2913752"/>
            <a:ext cx="22555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78030" y="2917586"/>
            <a:ext cx="238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Mohammad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Arifur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Rahman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169434" y="3132671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Director of commercial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5180102" y="2941308"/>
            <a:ext cx="12140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13630" y="291758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Topu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Newaj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04731" y="3165413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EVP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6489079" y="2941308"/>
            <a:ext cx="1798809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1480" y="2916924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M.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Shahriar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Mamun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632400" y="3139576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Director of commercial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8403461" y="2935631"/>
            <a:ext cx="211498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25862" y="291124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Abdullah Al Mahmud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399891" y="3132671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Bahnschrift SemiCondensed" panose="020B0502040204020203" pitchFamily="34" charset="0"/>
              </a:rPr>
              <a:t>Sr</a:t>
            </a:r>
            <a:r>
              <a:rPr lang="en-US" sz="1200" dirty="0" smtClean="0">
                <a:latin typeface="Bahnschrift SemiCondensed" panose="020B0502040204020203" pitchFamily="34" charset="0"/>
              </a:rPr>
              <a:t> Manager Admin $ </a:t>
            </a:r>
            <a:r>
              <a:rPr lang="en-US" sz="1200" dirty="0" err="1" smtClean="0">
                <a:latin typeface="Bahnschrift SemiCondensed" panose="020B0502040204020203" pitchFamily="34" charset="0"/>
              </a:rPr>
              <a:t>Finence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889760" y="2597241"/>
            <a:ext cx="7766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889760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97808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737666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415627" y="2578534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56064" y="2571290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8" idx="2"/>
          </p:cNvCxnSpPr>
          <p:nvPr/>
        </p:nvCxnSpPr>
        <p:spPr>
          <a:xfrm>
            <a:off x="5463364" y="2358714"/>
            <a:ext cx="11125" cy="23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239525" y="4101535"/>
            <a:ext cx="1141393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12126" y="4102646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DFS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310564" y="429972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Business Unit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71" name="Rectangle 70"/>
          <p:cNvSpPr/>
          <p:nvPr/>
        </p:nvSpPr>
        <p:spPr>
          <a:xfrm>
            <a:off x="3558526" y="4102354"/>
            <a:ext cx="18908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67952" y="4106188"/>
            <a:ext cx="225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Digital Banking Unit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871772" y="4327940"/>
            <a:ext cx="111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4753279" y="5976088"/>
            <a:ext cx="1949066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02465" y="5985513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Md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Z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ulfikhar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Rahman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442736" y="6188793"/>
            <a:ext cx="81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Bahnschrift SemiCondensed" panose="020B0502040204020203" pitchFamily="34" charset="0"/>
              </a:rPr>
              <a:t>SysOps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5960598" y="4094669"/>
            <a:ext cx="11968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60598" y="4071031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Block Chain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60598" y="4304145"/>
            <a:ext cx="115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7296833" y="4098762"/>
            <a:ext cx="1168869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19234" y="407437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Ecommerce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229215" y="4296856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cxnSp>
        <p:nvCxnSpPr>
          <p:cNvPr id="84" name="Straight Arrow Connector 83"/>
          <p:cNvCxnSpPr>
            <a:endCxn id="75" idx="0"/>
          </p:cNvCxnSpPr>
          <p:nvPr/>
        </p:nvCxnSpPr>
        <p:spPr>
          <a:xfrm>
            <a:off x="5737666" y="3424518"/>
            <a:ext cx="14739" cy="25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8606535" y="4101535"/>
            <a:ext cx="1107264" cy="488887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73101" y="407815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Fintech</a:t>
            </a:r>
            <a:endParaRPr lang="en-US" sz="1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576220" y="4324436"/>
            <a:ext cx="107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9878139" y="4079992"/>
            <a:ext cx="102936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900540" y="4055608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Platform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9908515" y="4291518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Business Unit</a:t>
            </a:r>
            <a:endParaRPr lang="en-US" sz="1200" dirty="0">
              <a:latin typeface="Bahnschrift SemiCondensed" panose="020B0502040204020203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2691272" y="3798153"/>
            <a:ext cx="1771088" cy="57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797808" y="3399022"/>
            <a:ext cx="0" cy="39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691272" y="3798153"/>
            <a:ext cx="0" cy="27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462360" y="3798153"/>
            <a:ext cx="0" cy="2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394199" y="3777092"/>
            <a:ext cx="3923205" cy="210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7418518" y="3412326"/>
            <a:ext cx="0" cy="30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6394199" y="3798153"/>
            <a:ext cx="0" cy="29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827264" y="3798153"/>
            <a:ext cx="0" cy="30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9119616" y="3798153"/>
            <a:ext cx="0" cy="2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10271239" y="3777092"/>
            <a:ext cx="0" cy="278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23" y="92427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60" y="6059375"/>
            <a:ext cx="1385641" cy="328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351" y="346855"/>
            <a:ext cx="797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Business Unit </a:t>
            </a:r>
            <a:r>
              <a:rPr lang="en-US" sz="2800" b="1" dirty="0" smtClean="0">
                <a:solidFill>
                  <a:srgbClr val="00B050"/>
                </a:solidFill>
                <a:latin typeface="Bahnschrift SemiCondensed" panose="020B0502040204020203" pitchFamily="34" charset="0"/>
              </a:rPr>
              <a:t>Structure</a:t>
            </a:r>
            <a:endParaRPr lang="en-US" sz="2800" b="1" dirty="0">
              <a:solidFill>
                <a:srgbClr val="00B05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03476" y="1109631"/>
            <a:ext cx="2566728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43566" y="122035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 Of Business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03476" y="1359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449423" y="1710486"/>
            <a:ext cx="27924" cy="90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86720" y="2910135"/>
            <a:ext cx="140455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38385" y="2992774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Project Manager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29942" y="2927343"/>
            <a:ext cx="22555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03476" y="2957465"/>
            <a:ext cx="238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Head of Technology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403461" y="2935631"/>
            <a:ext cx="211498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44538" y="3016030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Business Analyst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889760" y="2597241"/>
            <a:ext cx="7766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889760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42736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56064" y="2571290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800487" y="4216183"/>
            <a:ext cx="170300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4409" y="4282773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Solution Architect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81096" y="4217002"/>
            <a:ext cx="18908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18499" y="4288836"/>
            <a:ext cx="225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Engineering Manager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021851" y="5620009"/>
            <a:ext cx="1355136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71037" y="5629433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Sr. Developer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734590" y="4202931"/>
            <a:ext cx="11968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05025" y="4272213"/>
            <a:ext cx="655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Sr</a:t>
            </a:r>
            <a:r>
              <a:rPr lang="en-US" sz="1400" b="1" dirty="0">
                <a:latin typeface="Bahnschrift SemiBold" panose="020B0502040204020203" pitchFamily="34" charset="0"/>
              </a:rPr>
              <a:t>.</a:t>
            </a:r>
            <a:r>
              <a:rPr lang="en-US" sz="1400" b="1" dirty="0" smtClean="0">
                <a:latin typeface="Bahnschrift SemiBold" panose="020B0502040204020203" pitchFamily="34" charset="0"/>
              </a:rPr>
              <a:t>QA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5449423" y="3413986"/>
            <a:ext cx="4935" cy="47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313043" y="3889651"/>
            <a:ext cx="41876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26296" y="3889651"/>
            <a:ext cx="0" cy="31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00730" y="3889651"/>
            <a:ext cx="0" cy="3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42736" y="3889651"/>
            <a:ext cx="6687" cy="3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492510" y="5631179"/>
            <a:ext cx="1355136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41696" y="5640603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smtClean="0">
                <a:latin typeface="Bahnschrift SemiBold" panose="020B0502040204020203" pitchFamily="34" charset="0"/>
              </a:rPr>
              <a:t> Developer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4976534" y="5631179"/>
            <a:ext cx="1608928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02615" y="5650052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Security Engineer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473288" y="5645605"/>
            <a:ext cx="644655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22474" y="5655029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QA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8276502" y="5654678"/>
            <a:ext cx="1936241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25689" y="5664102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Test Automation Eng.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2744719" y="5354016"/>
            <a:ext cx="34173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49423" y="4705070"/>
            <a:ext cx="0" cy="66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53543" y="5354016"/>
            <a:ext cx="0" cy="265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329942" y="5354016"/>
            <a:ext cx="0" cy="265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62043" y="5367130"/>
            <a:ext cx="0" cy="25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680174" y="5367130"/>
            <a:ext cx="1589042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60975" y="5367130"/>
            <a:ext cx="0" cy="27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00" idx="0"/>
          </p:cNvCxnSpPr>
          <p:nvPr/>
        </p:nvCxnSpPr>
        <p:spPr>
          <a:xfrm>
            <a:off x="9269216" y="5380382"/>
            <a:ext cx="1" cy="28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32628" y="4688230"/>
            <a:ext cx="0" cy="19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32628" y="4867548"/>
            <a:ext cx="670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403461" y="4867548"/>
            <a:ext cx="0" cy="52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2" y="96754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56C6B65-F60D-4368-9D20-1605466D7B81}"/>
              </a:ext>
            </a:extLst>
          </p:cNvPr>
          <p:cNvSpPr/>
          <p:nvPr/>
        </p:nvSpPr>
        <p:spPr>
          <a:xfrm>
            <a:off x="-6222" y="4399598"/>
            <a:ext cx="12192000" cy="933450"/>
          </a:xfrm>
          <a:prstGeom prst="rect">
            <a:avLst/>
          </a:prstGeom>
          <a:solidFill>
            <a:srgbClr val="8B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12" y="6898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Fintech</a:t>
            </a:r>
            <a:r>
              <a:rPr lang="en-US" dirty="0" smtClean="0">
                <a:latin typeface="Bahnschrift SemiCondensed" panose="020B0502040204020203" pitchFamily="34" charset="0"/>
              </a:rPr>
              <a:t> Business </a:t>
            </a:r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Unit</a:t>
            </a:r>
            <a:endParaRPr lang="en-US" dirty="0">
              <a:solidFill>
                <a:srgbClr val="FF000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7651-0387-4F2E-A537-22C6125A62F0}"/>
              </a:ext>
            </a:extLst>
          </p:cNvPr>
          <p:cNvSpPr/>
          <p:nvPr/>
        </p:nvSpPr>
        <p:spPr>
          <a:xfrm>
            <a:off x="3460415" y="3851697"/>
            <a:ext cx="2120900" cy="2143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F9AD9-3D9B-408C-BDAE-DCB0BDDE2E4C}"/>
              </a:ext>
            </a:extLst>
          </p:cNvPr>
          <p:cNvSpPr/>
          <p:nvPr/>
        </p:nvSpPr>
        <p:spPr>
          <a:xfrm>
            <a:off x="5774990" y="3851697"/>
            <a:ext cx="2120900" cy="2143760"/>
          </a:xfrm>
          <a:prstGeom prst="rect">
            <a:avLst/>
          </a:pr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FFC6CDF-70FB-4C48-A8CB-536E4D092176}"/>
              </a:ext>
            </a:extLst>
          </p:cNvPr>
          <p:cNvSpPr/>
          <p:nvPr/>
        </p:nvSpPr>
        <p:spPr>
          <a:xfrm>
            <a:off x="4430010" y="3730562"/>
            <a:ext cx="181710" cy="1566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5094A88-3357-4004-A027-903ED81A6030}"/>
              </a:ext>
            </a:extLst>
          </p:cNvPr>
          <p:cNvSpPr/>
          <p:nvPr/>
        </p:nvSpPr>
        <p:spPr>
          <a:xfrm>
            <a:off x="6744585" y="3730562"/>
            <a:ext cx="181710" cy="156646"/>
          </a:xfrm>
          <a:prstGeom prst="triangle">
            <a:avLst/>
          </a:pr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1F6C65-E12C-4B07-8512-FCBCC27E22EB}"/>
              </a:ext>
            </a:extLst>
          </p:cNvPr>
          <p:cNvSpPr/>
          <p:nvPr/>
        </p:nvSpPr>
        <p:spPr>
          <a:xfrm>
            <a:off x="4214813" y="5877446"/>
            <a:ext cx="624548" cy="624548"/>
          </a:xfrm>
          <a:prstGeom prst="ellipse">
            <a:avLst/>
          </a:prstGeom>
          <a:solidFill>
            <a:schemeClr val="bg1"/>
          </a:solidFill>
          <a:ln w="101600">
            <a:solidFill>
              <a:srgbClr val="8BD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D6D9234-EAF1-4AC3-8AB2-2833141A9CF5}"/>
              </a:ext>
            </a:extLst>
          </p:cNvPr>
          <p:cNvSpPr/>
          <p:nvPr/>
        </p:nvSpPr>
        <p:spPr>
          <a:xfrm>
            <a:off x="6529388" y="5877446"/>
            <a:ext cx="624548" cy="624548"/>
          </a:xfrm>
          <a:prstGeom prst="ellipse">
            <a:avLst/>
          </a:prstGeom>
          <a:solidFill>
            <a:schemeClr val="bg1"/>
          </a:solidFill>
          <a:ln w="101600">
            <a:solidFill>
              <a:srgbClr val="8BD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3ED7E6-C546-4F39-8AC9-A7AC3A3D275D}"/>
              </a:ext>
            </a:extLst>
          </p:cNvPr>
          <p:cNvGrpSpPr/>
          <p:nvPr/>
        </p:nvGrpSpPr>
        <p:grpSpPr>
          <a:xfrm>
            <a:off x="6706004" y="5996189"/>
            <a:ext cx="271317" cy="387063"/>
            <a:chOff x="2678113" y="2787650"/>
            <a:chExt cx="346075" cy="493713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306B73B-7A26-47DD-8548-E30A853A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787650"/>
              <a:ext cx="60325" cy="493713"/>
            </a:xfrm>
            <a:custGeom>
              <a:avLst/>
              <a:gdLst>
                <a:gd name="T0" fmla="*/ 0 w 16"/>
                <a:gd name="T1" fmla="*/ 51 h 130"/>
                <a:gd name="T2" fmla="*/ 0 w 16"/>
                <a:gd name="T3" fmla="*/ 85 h 130"/>
                <a:gd name="T4" fmla="*/ 16 w 16"/>
                <a:gd name="T5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0">
                  <a:moveTo>
                    <a:pt x="0" y="51"/>
                  </a:moveTo>
                  <a:cubicBezTo>
                    <a:pt x="0" y="130"/>
                    <a:pt x="0" y="0"/>
                    <a:pt x="0" y="85"/>
                  </a:cubicBezTo>
                  <a:cubicBezTo>
                    <a:pt x="0" y="96"/>
                    <a:pt x="6" y="106"/>
                    <a:pt x="16" y="111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94FB23C2-EF3D-4076-8EC7-1AC293628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3011488"/>
              <a:ext cx="30163" cy="61913"/>
            </a:xfrm>
            <a:custGeom>
              <a:avLst/>
              <a:gdLst>
                <a:gd name="T0" fmla="*/ 8 w 8"/>
                <a:gd name="T1" fmla="*/ 10 h 16"/>
                <a:gd name="T2" fmla="*/ 2 w 8"/>
                <a:gd name="T3" fmla="*/ 16 h 16"/>
                <a:gd name="T4" fmla="*/ 0 w 8"/>
                <a:gd name="T5" fmla="*/ 16 h 16"/>
                <a:gd name="T6" fmla="*/ 0 w 8"/>
                <a:gd name="T7" fmla="*/ 0 h 16"/>
                <a:gd name="T8" fmla="*/ 2 w 8"/>
                <a:gd name="T9" fmla="*/ 0 h 16"/>
                <a:gd name="T10" fmla="*/ 8 w 8"/>
                <a:gd name="T11" fmla="*/ 6 h 16"/>
                <a:gd name="T12" fmla="*/ 8 w 8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cubicBezTo>
                    <a:pt x="8" y="13"/>
                    <a:pt x="5" y="16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8" y="3"/>
                    <a:pt x="8" y="6"/>
                  </a:cubicBezTo>
                  <a:lnTo>
                    <a:pt x="8" y="10"/>
                  </a:ln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A34B71E1-2DB9-47E4-88AA-9EAAD457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921000"/>
              <a:ext cx="315913" cy="242888"/>
            </a:xfrm>
            <a:custGeom>
              <a:avLst/>
              <a:gdLst>
                <a:gd name="T0" fmla="*/ 16 w 84"/>
                <a:gd name="T1" fmla="*/ 16 h 64"/>
                <a:gd name="T2" fmla="*/ 12 w 84"/>
                <a:gd name="T3" fmla="*/ 16 h 64"/>
                <a:gd name="T4" fmla="*/ 0 w 84"/>
                <a:gd name="T5" fmla="*/ 28 h 64"/>
                <a:gd name="T6" fmla="*/ 0 w 84"/>
                <a:gd name="T7" fmla="*/ 36 h 64"/>
                <a:gd name="T8" fmla="*/ 12 w 84"/>
                <a:gd name="T9" fmla="*/ 48 h 64"/>
                <a:gd name="T10" fmla="*/ 16 w 84"/>
                <a:gd name="T11" fmla="*/ 48 h 64"/>
                <a:gd name="T12" fmla="*/ 84 w 84"/>
                <a:gd name="T13" fmla="*/ 64 h 64"/>
                <a:gd name="T14" fmla="*/ 84 w 84"/>
                <a:gd name="T15" fmla="*/ 0 h 64"/>
                <a:gd name="T16" fmla="*/ 16 w 84"/>
                <a:gd name="T1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4">
                  <a:moveTo>
                    <a:pt x="16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5" y="16"/>
                    <a:pt x="0" y="21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5" y="48"/>
                    <a:pt x="12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52" y="48"/>
                    <a:pt x="66" y="56"/>
                    <a:pt x="84" y="6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6" y="8"/>
                    <a:pt x="52" y="16"/>
                    <a:pt x="16" y="16"/>
                  </a:cubicBez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94DDA8-A456-4D86-B277-193E15A0FBE0}"/>
              </a:ext>
            </a:extLst>
          </p:cNvPr>
          <p:cNvGrpSpPr/>
          <p:nvPr/>
        </p:nvGrpSpPr>
        <p:grpSpPr>
          <a:xfrm>
            <a:off x="4376996" y="6046123"/>
            <a:ext cx="300182" cy="287194"/>
            <a:chOff x="4127500" y="2909888"/>
            <a:chExt cx="330200" cy="315913"/>
          </a:xfrm>
        </p:grpSpPr>
        <p:sp>
          <p:nvSpPr>
            <p:cNvPr id="48" name="Oval 268">
              <a:extLst>
                <a:ext uri="{FF2B5EF4-FFF2-40B4-BE49-F238E27FC236}">
                  <a16:creationId xmlns:a16="http://schemas.microsoft.com/office/drawing/2014/main" id="{E821E6FC-59EC-4DB9-A50D-ED0FF876E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269">
              <a:extLst>
                <a:ext uri="{FF2B5EF4-FFF2-40B4-BE49-F238E27FC236}">
                  <a16:creationId xmlns:a16="http://schemas.microsoft.com/office/drawing/2014/main" id="{EBBA2E51-A5F4-4682-A621-D6D4F3C8A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270">
              <a:extLst>
                <a:ext uri="{FF2B5EF4-FFF2-40B4-BE49-F238E27FC236}">
                  <a16:creationId xmlns:a16="http://schemas.microsoft.com/office/drawing/2014/main" id="{DCF698E6-9BDD-43AF-9949-8AEED54BA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F2674674-2D2D-4039-9774-491EB89B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272">
              <a:extLst>
                <a:ext uri="{FF2B5EF4-FFF2-40B4-BE49-F238E27FC236}">
                  <a16:creationId xmlns:a16="http://schemas.microsoft.com/office/drawing/2014/main" id="{D60DB95A-F8ED-4A63-AEB1-53D2169B8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273">
              <a:extLst>
                <a:ext uri="{FF2B5EF4-FFF2-40B4-BE49-F238E27FC236}">
                  <a16:creationId xmlns:a16="http://schemas.microsoft.com/office/drawing/2014/main" id="{01E4E02E-1609-4E8A-951C-964E9D4AA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74">
              <a:extLst>
                <a:ext uri="{FF2B5EF4-FFF2-40B4-BE49-F238E27FC236}">
                  <a16:creationId xmlns:a16="http://schemas.microsoft.com/office/drawing/2014/main" id="{DF1D93F5-04C6-4041-A2E5-30AE744A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275">
              <a:extLst>
                <a:ext uri="{FF2B5EF4-FFF2-40B4-BE49-F238E27FC236}">
                  <a16:creationId xmlns:a16="http://schemas.microsoft.com/office/drawing/2014/main" id="{96A09C09-AEF3-41FA-8FF2-546A20A87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76">
              <a:extLst>
                <a:ext uri="{FF2B5EF4-FFF2-40B4-BE49-F238E27FC236}">
                  <a16:creationId xmlns:a16="http://schemas.microsoft.com/office/drawing/2014/main" id="{26AD7515-8C6A-4D59-849C-2AC0C375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Subtitle 2">
            <a:extLst>
              <a:ext uri="{FF2B5EF4-FFF2-40B4-BE49-F238E27FC236}">
                <a16:creationId xmlns:a16="http://schemas.microsoft.com/office/drawing/2014/main" id="{180FCB4B-C5C6-4DD2-9D78-0DF7641CC4C7}"/>
              </a:ext>
            </a:extLst>
          </p:cNvPr>
          <p:cNvSpPr txBox="1">
            <a:spLocks/>
          </p:cNvSpPr>
          <p:nvPr/>
        </p:nvSpPr>
        <p:spPr>
          <a:xfrm>
            <a:off x="3665744" y="4145898"/>
            <a:ext cx="1710242" cy="1282835"/>
          </a:xfrm>
          <a:prstGeom prst="rect">
            <a:avLst/>
          </a:prstGeom>
        </p:spPr>
        <p:txBody>
          <a:bodyPr vert="horz" lIns="36000" tIns="0" rIns="3600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P2P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(Crypto trade)</a:t>
            </a:r>
            <a:endParaRPr lang="en-US" sz="18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A2B785C9-B79B-4939-AD1B-D5FD74EE44F5}"/>
              </a:ext>
            </a:extLst>
          </p:cNvPr>
          <p:cNvSpPr txBox="1">
            <a:spLocks/>
          </p:cNvSpPr>
          <p:nvPr/>
        </p:nvSpPr>
        <p:spPr>
          <a:xfrm>
            <a:off x="5980319" y="4145898"/>
            <a:ext cx="1710242" cy="1282835"/>
          </a:xfrm>
          <a:prstGeom prst="rect">
            <a:avLst/>
          </a:prstGeom>
        </p:spPr>
        <p:txBody>
          <a:bodyPr vert="horz" lIns="36000" tIns="0" rIns="3600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OPENAPI</a:t>
            </a:r>
            <a:endParaRPr lang="en-US" sz="18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39360" y="1873870"/>
            <a:ext cx="1866643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15025" y="1889951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Saifur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Islam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11443" y="2145335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Bahnschrift SemiCondensed" panose="020B0502040204020203" pitchFamily="34" charset="0"/>
              </a:rPr>
              <a:t>Head of Technology</a:t>
            </a:r>
            <a:endParaRPr lang="en-US" sz="1400" dirty="0"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047744" y="3462528"/>
            <a:ext cx="3352800" cy="0"/>
          </a:xfrm>
          <a:prstGeom prst="line">
            <a:avLst/>
          </a:prstGeom>
          <a:ln w="38100">
            <a:solidFill>
              <a:srgbClr val="2436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81472" y="2474725"/>
            <a:ext cx="0" cy="987803"/>
          </a:xfrm>
          <a:prstGeom prst="straightConnector1">
            <a:avLst/>
          </a:prstGeom>
          <a:ln>
            <a:solidFill>
              <a:srgbClr val="243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2363" y="390341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Assign Project</a:t>
            </a:r>
            <a:endParaRPr lang="en-US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3236255" y="3989218"/>
            <a:ext cx="219993" cy="2227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40" y="203960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864" y="619392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Bahnschrift SemiCondensed" panose="020B0502040204020203" pitchFamily="34" charset="0"/>
              </a:rPr>
              <a:t>P2P(Crypto-Trade)</a:t>
            </a:r>
            <a:endParaRPr lang="en-US" sz="4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36" y="1944955"/>
            <a:ext cx="2488096" cy="2488096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9919" y="4463133"/>
            <a:ext cx="262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Shahidul Islam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2341" y="5132655"/>
            <a:ext cx="591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ahnschrift Light" panose="020B0502040204020203" pitchFamily="34" charset="0"/>
              </a:rPr>
              <a:t>Engineering Manager- </a:t>
            </a:r>
            <a:r>
              <a:rPr lang="en-US" sz="2000" b="1" dirty="0" smtClean="0">
                <a:solidFill>
                  <a:srgbClr val="EF2F3D"/>
                </a:solidFill>
                <a:latin typeface="Bahnschrift Light" panose="020B0502040204020203" pitchFamily="34" charset="0"/>
              </a:rPr>
              <a:t>KONASL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8419" y="5494575"/>
            <a:ext cx="4890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Lead- P2P Kona Trading System</a:t>
            </a:r>
            <a:endParaRPr lang="en-US" dirty="0">
              <a:latin typeface="Bahnschrift SemiBol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680579" y="4849767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( Project</a:t>
            </a:r>
            <a:r>
              <a:rPr lang="en-US" sz="1400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b="1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Supervisor )</a:t>
            </a:r>
            <a:endParaRPr lang="en-US" sz="1400" b="1" dirty="0">
              <a:solidFill>
                <a:srgbClr val="EF2F3D"/>
              </a:solidFill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25" y="14246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265" y="656674"/>
            <a:ext cx="4767470" cy="92033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Assign Project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644" y="2005012"/>
            <a:ext cx="8425069" cy="30705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Project Name </a:t>
            </a:r>
            <a:r>
              <a:rPr lang="en-US" sz="2000" dirty="0" smtClean="0"/>
              <a:t>- 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Kona Treading 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System(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Cryptrade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) – P2P</a:t>
            </a:r>
            <a:endParaRPr lang="en-US" sz="20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Backend- </a:t>
            </a:r>
            <a:r>
              <a:rPr lang="en-US" sz="20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Block Chain, Spring boot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Database-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MongoDB, </a:t>
            </a:r>
            <a:r>
              <a:rPr lang="en-US" sz="2000" dirty="0" err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Postgres</a:t>
            </a:r>
            <a:r>
              <a:rPr lang="en-US" sz="20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Hexlant</a:t>
            </a:r>
            <a:endParaRPr lang="en-US" sz="20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Frontend-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React,JS</a:t>
            </a:r>
            <a:endParaRPr lang="en-US" sz="20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Automation – 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Selenium , Chrome dev tools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IDE – 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Intelij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Idea</a:t>
            </a:r>
            <a:r>
              <a:rPr lang="en-US" sz="20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VSCode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,Postman, 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Jmeter</a:t>
            </a:r>
            <a:r>
              <a:rPr lang="en-US" sz="2000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Gitlab</a:t>
            </a:r>
            <a:endParaRPr lang="en-US" sz="20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B6EA-F80A-4386-BD72-978A1B80A12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873" y="585196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ahnschrift SemiCondensed" panose="020B0502040204020203" pitchFamily="34" charset="0"/>
              </a:rPr>
              <a:t>P2P(</a:t>
            </a:r>
            <a:r>
              <a:rPr lang="en-US" dirty="0" err="1" smtClean="0">
                <a:latin typeface="Bahnschrift SemiCondensed" panose="020B0502040204020203" pitchFamily="34" charset="0"/>
              </a:rPr>
              <a:t>Cryptrade</a:t>
            </a:r>
            <a:r>
              <a:rPr lang="en-US" dirty="0" smtClean="0">
                <a:latin typeface="Bahnschrift SemiCondensed" panose="020B0502040204020203" pitchFamily="34" charset="0"/>
              </a:rPr>
              <a:t>)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8" y="242331"/>
            <a:ext cx="2447682" cy="57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322" y="1692567"/>
            <a:ext cx="1027043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Bahnschrift SemiCondensed" panose="020B0502040204020203" pitchFamily="34" charset="0"/>
              </a:rPr>
              <a:t>Project </a:t>
            </a:r>
            <a:r>
              <a:rPr lang="en-US" b="1" dirty="0" smtClean="0">
                <a:latin typeface="Bahnschrift SemiCondensed" panose="020B0502040204020203" pitchFamily="34" charset="0"/>
              </a:rPr>
              <a:t>Description :</a:t>
            </a:r>
            <a:r>
              <a:rPr lang="en-US" sz="1600" b="1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is an online exchange platform where users can trade cryptocurrencies. It supports the most popular cryptocurrencies, such as bitcoin and </a:t>
            </a:r>
            <a:r>
              <a:rPr lang="en-US" sz="1600" dirty="0" err="1">
                <a:latin typeface="Bahnschrift SemiLight" panose="020B0502040204020203" pitchFamily="34" charset="0"/>
              </a:rPr>
              <a:t>ethereum</a:t>
            </a:r>
            <a:r>
              <a:rPr lang="en-US" sz="1600" dirty="0">
                <a:latin typeface="Bahnschrift SemiLight" panose="020B0502040204020203" pitchFamily="34" charset="0"/>
              </a:rPr>
              <a:t>.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provides a crypto wallet for traders to store their funds. Like other crypto exchanges, </a:t>
            </a:r>
            <a:r>
              <a:rPr lang="en-US" sz="1600" dirty="0" err="1">
                <a:latin typeface="Bahnschrift SemiLight" panose="020B0502040204020203" pitchFamily="34" charset="0"/>
              </a:rPr>
              <a:t>Binance</a:t>
            </a:r>
            <a:r>
              <a:rPr lang="en-US" sz="1600" dirty="0">
                <a:latin typeface="Bahnschrift SemiLight" panose="020B0502040204020203" pitchFamily="34" charset="0"/>
              </a:rPr>
              <a:t> offers services like trading, sending coins, and receiving coins.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has its own </a:t>
            </a:r>
            <a:r>
              <a:rPr lang="en-US" sz="1600" dirty="0" smtClean="0">
                <a:latin typeface="Bahnschrift SemiLight" panose="020B0502040204020203" pitchFamily="34" charset="0"/>
              </a:rPr>
              <a:t>block chain-based </a:t>
            </a:r>
            <a:r>
              <a:rPr lang="en-US" sz="1600" dirty="0">
                <a:latin typeface="Bahnschrift SemiLight" panose="020B0502040204020203" pitchFamily="34" charset="0"/>
              </a:rPr>
              <a:t>token in its development phase, </a:t>
            </a:r>
            <a:r>
              <a:rPr lang="en-US" sz="1600" dirty="0" smtClean="0">
                <a:latin typeface="Bahnschrift SemiLight" panose="020B0502040204020203" pitchFamily="34" charset="0"/>
              </a:rPr>
              <a:t>Kona </a:t>
            </a:r>
            <a:r>
              <a:rPr lang="en-US" sz="1600" dirty="0">
                <a:latin typeface="Bahnschrift SemiLight" panose="020B0502040204020203" pitchFamily="34" charset="0"/>
              </a:rPr>
              <a:t>coin.</a:t>
            </a:r>
          </a:p>
          <a:p>
            <a:endParaRPr lang="en-US" dirty="0"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5322" y="3622824"/>
            <a:ext cx="806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Condensed" panose="020B0502040204020203" pitchFamily="34" charset="0"/>
              </a:rPr>
              <a:t>You job description (role</a:t>
            </a:r>
            <a:r>
              <a:rPr lang="en-US" b="1" dirty="0" smtClean="0">
                <a:latin typeface="Bahnschrift SemiCondensed" panose="020B0502040204020203" pitchFamily="34" charset="0"/>
              </a:rPr>
              <a:t>): </a:t>
            </a:r>
            <a:r>
              <a:rPr lang="en-US" b="1" dirty="0">
                <a:latin typeface="Bahnschrift SemiCondensed" panose="020B0502040204020203" pitchFamily="34" charset="0"/>
              </a:rPr>
              <a:t> </a:t>
            </a:r>
            <a:r>
              <a:rPr lang="en-US" dirty="0" smtClean="0">
                <a:latin typeface="Bahnschrift SemiCondensed" panose="020B0502040204020203" pitchFamily="34" charset="0"/>
              </a:rPr>
              <a:t>Software Automation Engineer</a:t>
            </a:r>
            <a:r>
              <a:rPr lang="en-US" dirty="0"/>
              <a:t>.</a:t>
            </a:r>
            <a:endParaRPr lang="en-US" dirty="0"/>
          </a:p>
          <a:p>
            <a:endParaRPr 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365" y="3997954"/>
            <a:ext cx="1027847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Light" panose="020B0502040204020203" pitchFamily="34" charset="0"/>
              </a:rPr>
              <a:t>Automation </a:t>
            </a:r>
            <a:r>
              <a:rPr lang="en-US" b="1" dirty="0">
                <a:latin typeface="Bahnschrift SemiLight" panose="020B0502040204020203" pitchFamily="34" charset="0"/>
              </a:rPr>
              <a:t>T</a:t>
            </a:r>
            <a:r>
              <a:rPr lang="en-US" b="1" dirty="0" smtClean="0">
                <a:latin typeface="Bahnschrift SemiLight" panose="020B0502040204020203" pitchFamily="34" charset="0"/>
              </a:rPr>
              <a:t>esting : </a:t>
            </a:r>
            <a:r>
              <a:rPr lang="en-US" sz="1600" dirty="0">
                <a:latin typeface="Bahnschrift SemiLight" panose="020B0502040204020203" pitchFamily="34" charset="0"/>
              </a:rPr>
              <a:t>Develop three version of automation testing tool</a:t>
            </a:r>
            <a:r>
              <a:rPr lang="en-US" sz="1600" dirty="0" smtClean="0">
                <a:latin typeface="Bahnschrift SemiLight" panose="020B0502040204020203" pitchFamily="34" charset="0"/>
              </a:rPr>
              <a:t>.</a:t>
            </a:r>
          </a:p>
          <a:p>
            <a:endParaRPr lang="en-US" sz="1600" dirty="0" smtClean="0">
              <a:latin typeface="Bahnschrift Semi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Bahnschrift SemiLight" panose="020B0502040204020203" pitchFamily="34" charset="0"/>
              </a:rPr>
              <a:t>General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Bahnschrift SemiLight" panose="020B0502040204020203" pitchFamily="34" charset="0"/>
              </a:rPr>
              <a:t>Excel Based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Bahnschrift SemiLight" panose="020B0502040204020203" pitchFamily="34" charset="0"/>
              </a:rPr>
              <a:t>Dynamic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 smtClean="0">
              <a:latin typeface="Bahnschrift SemiLight" panose="020B0502040204020203" pitchFamily="34" charset="0"/>
            </a:endParaRPr>
          </a:p>
          <a:p>
            <a:r>
              <a:rPr lang="en-US" sz="1600" dirty="0" smtClean="0">
                <a:latin typeface="Bahnschrift SemiLight" panose="020B0502040204020203" pitchFamily="34" charset="0"/>
              </a:rPr>
              <a:t>Input</a:t>
            </a:r>
            <a:r>
              <a:rPr lang="en-US" sz="1600" dirty="0">
                <a:latin typeface="Bahnschrift SemiLight" panose="020B0502040204020203" pitchFamily="34" charset="0"/>
              </a:rPr>
              <a:t>: Excel File</a:t>
            </a:r>
          </a:p>
          <a:p>
            <a:r>
              <a:rPr lang="en-US" sz="1600" dirty="0">
                <a:latin typeface="Bahnschrift SemiLight" panose="020B0502040204020203" pitchFamily="34" charset="0"/>
              </a:rPr>
              <a:t>Processing Steps: Data aggregator-&gt;Build Test </a:t>
            </a:r>
            <a:r>
              <a:rPr lang="en-US" sz="1600" dirty="0" err="1">
                <a:latin typeface="Bahnschrift SemiLight" panose="020B0502040204020203" pitchFamily="34" charset="0"/>
              </a:rPr>
              <a:t>Param</a:t>
            </a:r>
            <a:r>
              <a:rPr lang="en-US" sz="1600" dirty="0">
                <a:latin typeface="Bahnschrift SemiLight" panose="020B0502040204020203" pitchFamily="34" charset="0"/>
              </a:rPr>
              <a:t>-&gt; Convert to Object-&gt; Action Processor -&gt; Test Results</a:t>
            </a:r>
          </a:p>
          <a:p>
            <a:r>
              <a:rPr lang="en-US" sz="1600" dirty="0">
                <a:latin typeface="Bahnschrift SemiLight" panose="020B0502040204020203" pitchFamily="34" charset="0"/>
              </a:rPr>
              <a:t>Output: Test Results</a:t>
            </a:r>
            <a:endParaRPr lang="en-US" sz="1600" b="1" dirty="0">
              <a:latin typeface="Bahnschrift Semi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865" y="386414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Load Testing </a:t>
            </a:r>
            <a:r>
              <a:rPr lang="en-US" dirty="0" smtClean="0">
                <a:latin typeface="Bahnschrift SemiCondensed" panose="020B0502040204020203" pitchFamily="34" charset="0"/>
              </a:rPr>
              <a:t>in P2P Project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2" y="242331"/>
            <a:ext cx="2447682" cy="579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4486" y="2124243"/>
            <a:ext cx="60429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ahnschrift SemiLight" panose="020B0502040204020203" pitchFamily="34" charset="0"/>
              </a:rPr>
              <a:t>Tools: </a:t>
            </a:r>
            <a:r>
              <a:rPr lang="en-US" dirty="0" err="1" smtClean="0">
                <a:latin typeface="Bahnschrift SemiLight" panose="020B0502040204020203" pitchFamily="34" charset="0"/>
              </a:rPr>
              <a:t>Jmeter</a:t>
            </a:r>
            <a:r>
              <a:rPr lang="en-US" dirty="0" smtClean="0">
                <a:latin typeface="Bahnschrift SemiLight" panose="020B0502040204020203" pitchFamily="34" charset="0"/>
              </a:rPr>
              <a:t> 5.5</a:t>
            </a:r>
          </a:p>
          <a:p>
            <a:r>
              <a:rPr lang="en-US" b="1" dirty="0" smtClean="0">
                <a:latin typeface="Bahnschrift SemiLight" panose="020B0502040204020203" pitchFamily="34" charset="0"/>
              </a:rPr>
              <a:t>Techniques </a:t>
            </a:r>
            <a:r>
              <a:rPr lang="en-US" dirty="0" smtClean="0">
                <a:latin typeface="Bahnschrift SemiLight" panose="020B0502040204020203" pitchFamily="34" charset="0"/>
              </a:rPr>
              <a:t>: </a:t>
            </a:r>
            <a:r>
              <a:rPr lang="en-US" dirty="0" err="1" smtClean="0">
                <a:latin typeface="Bahnschrift SemiLight" panose="020B0502040204020203" pitchFamily="34" charset="0"/>
              </a:rPr>
              <a:t>Api</a:t>
            </a:r>
            <a:r>
              <a:rPr lang="en-US" dirty="0" smtClean="0">
                <a:latin typeface="Bahnschrift SemiLight" panose="020B0502040204020203" pitchFamily="34" charset="0"/>
              </a:rPr>
              <a:t> chaining </a:t>
            </a:r>
          </a:p>
          <a:p>
            <a:r>
              <a:rPr lang="en-US" dirty="0" smtClean="0">
                <a:latin typeface="Bahnschrift SemiLight" panose="020B0502040204020203" pitchFamily="34" charset="0"/>
              </a:rPr>
              <a:t>Some API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/trade/history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/trade/recent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/trade/statistic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/trade/export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/offer/detail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/partner/trusted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/partner/blocked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>
                <a:latin typeface="Bahnschrift SemiLight" panose="020B0502040204020203" pitchFamily="34" charset="0"/>
              </a:rPr>
              <a:t>api</a:t>
            </a:r>
            <a:r>
              <a:rPr lang="en-US" dirty="0">
                <a:latin typeface="Bahnschrift SemiLight" panose="020B0502040204020203" pitchFamily="34" charset="0"/>
              </a:rPr>
              <a:t>/currency/market-exchange-rate</a:t>
            </a:r>
            <a:r>
              <a:rPr lang="en-US" dirty="0">
                <a:latin typeface="Bahnschrift SemiLight" panose="020B0502040204020203" pitchFamily="34" charset="0"/>
              </a:rPr>
              <a:t/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/</a:t>
            </a:r>
            <a:r>
              <a:rPr lang="en-US" dirty="0" err="1" smtClean="0">
                <a:latin typeface="Bahnschrift SemiLight" panose="020B0502040204020203" pitchFamily="34" charset="0"/>
              </a:rPr>
              <a:t>api</a:t>
            </a:r>
            <a:r>
              <a:rPr lang="en-US" dirty="0" smtClean="0">
                <a:latin typeface="Bahnschrift SemiLight" panose="020B0502040204020203" pitchFamily="34" charset="0"/>
              </a:rPr>
              <a:t>/currency/offer/market-</a:t>
            </a:r>
            <a:r>
              <a:rPr lang="en-US" dirty="0" err="1" smtClean="0">
                <a:latin typeface="Bahnschrift SemiLight" panose="020B0502040204020203" pitchFamily="34" charset="0"/>
              </a:rPr>
              <a:t>exhchange</a:t>
            </a:r>
            <a:r>
              <a:rPr lang="en-US" dirty="0" smtClean="0">
                <a:latin typeface="Bahnschrift SemiLight" panose="020B0502040204020203" pitchFamily="34" charset="0"/>
              </a:rPr>
              <a:t>-rate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3" y="2124243"/>
            <a:ext cx="5771173" cy="3058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3" y="1995345"/>
            <a:ext cx="5947444" cy="3187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9890" y="5827421"/>
            <a:ext cx="990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https://github.com/aladnansami/API-Load-Test-For-Konasl-Project/blob/main/tmsTradeHistory.jmx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124" y="982762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ommunicate </a:t>
            </a: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and T</a:t>
            </a: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eam </a:t>
            </a: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W</a:t>
            </a: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orks</a:t>
            </a:r>
            <a:endParaRPr lang="en-US" dirty="0">
              <a:solidFill>
                <a:schemeClr val="tx2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78589" y="2504661"/>
            <a:ext cx="6480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Everyday scrum meeting at 9:15 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Every Two weeks after sprint planning meeting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Any Times Discussion</a:t>
            </a:r>
            <a:endParaRPr lang="en-US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Checking </a:t>
            </a:r>
            <a:r>
              <a:rPr lang="en-US" dirty="0">
                <a:latin typeface="Bahnschrift SemiLight" panose="020B0502040204020203" pitchFamily="34" charset="0"/>
              </a:rPr>
              <a:t>and Updating about the </a:t>
            </a:r>
            <a:r>
              <a:rPr lang="en-US" dirty="0">
                <a:latin typeface="Bahnschrift SemiLight" panose="020B0502040204020203" pitchFamily="34" charset="0"/>
              </a:rPr>
              <a:t>progress.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</a:t>
            </a:r>
            <a:r>
              <a:rPr lang="en-US" dirty="0">
                <a:latin typeface="Bahnschrift SemiLight" panose="020B0502040204020203" pitchFamily="34" charset="0"/>
              </a:rPr>
              <a:t>ontacting </a:t>
            </a:r>
            <a:r>
              <a:rPr lang="en-US" dirty="0">
                <a:latin typeface="Bahnschrift SemiLight" panose="020B0502040204020203" pitchFamily="34" charset="0"/>
              </a:rPr>
              <a:t>directly or messaging through </a:t>
            </a:r>
            <a:r>
              <a:rPr lang="en-US" dirty="0">
                <a:latin typeface="Bahnschrift SemiLight" panose="020B0502040204020203" pitchFamily="34" charset="0"/>
              </a:rPr>
              <a:t>Slack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Checking </a:t>
            </a:r>
            <a:r>
              <a:rPr lang="en-US" dirty="0">
                <a:latin typeface="Bahnschrift SemiLight" panose="020B0502040204020203" pitchFamily="34" charset="0"/>
              </a:rPr>
              <a:t>the deadline in monthly progress meeting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10" y="191013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06" y="960106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Technical</a:t>
            </a:r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 Challenges</a:t>
            </a:r>
            <a:endParaRPr lang="en-US" dirty="0">
              <a:solidFill>
                <a:schemeClr val="tx2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59764" y="2859153"/>
            <a:ext cx="607890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New Framework Learning(Like Spring boot, selenium)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Maintaining </a:t>
            </a:r>
            <a:r>
              <a:rPr lang="en-US" dirty="0">
                <a:latin typeface="Bahnschrift SemiLight" panose="020B0502040204020203" pitchFamily="34" charset="0"/>
              </a:rPr>
              <a:t>large </a:t>
            </a:r>
            <a:r>
              <a:rPr lang="en-US" dirty="0">
                <a:latin typeface="Bahnschrift SemiLight" panose="020B0502040204020203" pitchFamily="34" charset="0"/>
              </a:rPr>
              <a:t>codebase.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Structured Coding.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Reducing </a:t>
            </a:r>
            <a:r>
              <a:rPr lang="en-US" dirty="0">
                <a:latin typeface="Bahnschrift SemiLight" panose="020B0502040204020203" pitchFamily="34" charset="0"/>
              </a:rPr>
              <a:t>Dependencies.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latin typeface="Bahnschrift Semi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8" y="14246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41" y="611700"/>
            <a:ext cx="8544364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Bahnschrift SemiCondensed" panose="020B0502040204020203" pitchFamily="34" charset="0"/>
              </a:rPr>
              <a:t>Direct </a:t>
            </a:r>
            <a:r>
              <a:rPr lang="en-US" sz="3600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impact/knowledge</a:t>
            </a:r>
            <a:r>
              <a:rPr lang="en-US" sz="3600" dirty="0">
                <a:latin typeface="Bahnschrift SemiCondensed" panose="020B0502040204020203" pitchFamily="34" charset="0"/>
              </a:rPr>
              <a:t> of the courses</a:t>
            </a:r>
            <a:endParaRPr lang="en-US" sz="3600" dirty="0">
              <a:solidFill>
                <a:schemeClr val="tx2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89840" y="1937263"/>
            <a:ext cx="56553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Bahnschrift SemiLight" panose="020B0502040204020203" pitchFamily="34" charset="0"/>
              </a:rPr>
              <a:t>Introduction </a:t>
            </a:r>
            <a:r>
              <a:rPr lang="en-US" sz="2000" dirty="0">
                <a:latin typeface="Bahnschrift SemiLight" panose="020B0502040204020203" pitchFamily="34" charset="0"/>
              </a:rPr>
              <a:t>to Software Engineering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Object Oriented Concepts 1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Object Oriented Concepts 2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Web Technology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Design Pattern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Software Testing and Quality Assurance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Software Design and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24" y="21693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75" y="0"/>
            <a:ext cx="100290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6" y="3429000"/>
            <a:ext cx="2447682" cy="57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146" y="4236344"/>
            <a:ext cx="7888406" cy="1200329"/>
          </a:xfrm>
          <a:prstGeom prst="rect">
            <a:avLst/>
          </a:prstGeom>
          <a:solidFill>
            <a:srgbClr val="EF2F3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ctr"/>
            <a:r>
              <a:rPr lang="en-US" b="1" dirty="0">
                <a:solidFill>
                  <a:schemeClr val="bg1"/>
                </a:solidFill>
              </a:rPr>
              <a:t>KONA </a:t>
            </a:r>
            <a:r>
              <a:rPr lang="en-US" b="1" dirty="0" smtClean="0">
                <a:solidFill>
                  <a:schemeClr val="bg1"/>
                </a:solidFill>
              </a:rPr>
              <a:t>Software Lab </a:t>
            </a:r>
            <a:r>
              <a:rPr lang="en-US" b="1" dirty="0">
                <a:solidFill>
                  <a:schemeClr val="bg1"/>
                </a:solidFill>
              </a:rPr>
              <a:t>Ltd.</a:t>
            </a:r>
          </a:p>
          <a:p>
            <a:r>
              <a:rPr lang="en-US" dirty="0">
                <a:solidFill>
                  <a:schemeClr val="bg1"/>
                </a:solidFill>
              </a:rPr>
              <a:t>Police Plaza Concord, 8th Floor, Tower - 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Plot - 2, Road - 144, Dhaka 1212, </a:t>
            </a:r>
            <a:r>
              <a:rPr lang="en-US" dirty="0" smtClean="0">
                <a:solidFill>
                  <a:schemeClr val="bg1"/>
                </a:solidFill>
              </a:rPr>
              <a:t>Bangladesh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Address: https://konasl.com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45E0A-3E57-43E2-95A2-669DDFA2EEE0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What I have learnt</a:t>
            </a:r>
            <a:endParaRPr lang="en-US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821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Automation Testing In Selenium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Spring Boot( JPA</a:t>
            </a:r>
            <a:r>
              <a:rPr lang="en-US" sz="2400" dirty="0">
                <a:latin typeface="Bahnschrift SemiCondensed" panose="020B0502040204020203" pitchFamily="34" charset="0"/>
              </a:rPr>
              <a:t>, JDBC, annotations, </a:t>
            </a:r>
            <a:r>
              <a:rPr lang="en-US" sz="2400" dirty="0" err="1">
                <a:latin typeface="Bahnschrift SemiCondensed" panose="020B0502040204020203" pitchFamily="34" charset="0"/>
              </a:rPr>
              <a:t>etc</a:t>
            </a:r>
            <a:r>
              <a:rPr lang="en-US" sz="2400" dirty="0">
                <a:latin typeface="Bahnschrift SemiCondensed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Jira Task Management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Log status read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JMETER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Postman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ahnschrift SemiCondensed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40047" y="1847850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React Basic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Allure Report </a:t>
            </a:r>
            <a:endParaRPr lang="en-US" sz="2400" dirty="0" smtClean="0"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Website automation in different ways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ahnschrift SemiCondensed" panose="020B0502040204020203" pitchFamily="34" charset="0"/>
              </a:rPr>
              <a:t>Git</a:t>
            </a:r>
            <a:r>
              <a:rPr lang="en-US" sz="2400" dirty="0" err="1" smtClean="0">
                <a:latin typeface="Bahnschrift SemiCondensed" panose="020B0502040204020203" pitchFamily="34" charset="0"/>
              </a:rPr>
              <a:t>hub</a:t>
            </a:r>
            <a:endParaRPr lang="en-US" sz="2400" dirty="0" smtClean="0"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ahnschrift SemiCondensed" panose="020B0502040204020203" pitchFamily="34" charset="0"/>
              </a:rPr>
              <a:t>Gitlab</a:t>
            </a:r>
            <a:endParaRPr lang="en-US" sz="2400" dirty="0" smtClean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183" y="1302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 SemiLight" panose="020B0502040204020203" pitchFamily="34" charset="0"/>
              </a:rPr>
              <a:t>What new </a:t>
            </a:r>
            <a:r>
              <a:rPr lang="en-US" sz="4000" dirty="0" smtClean="0">
                <a:latin typeface="Bahnschrift SemiLight" panose="020B0502040204020203" pitchFamily="34" charset="0"/>
              </a:rPr>
              <a:t>contents </a:t>
            </a:r>
            <a:r>
              <a:rPr lang="en-US" sz="4000" dirty="0">
                <a:latin typeface="Bahnschrift SemiLight" panose="020B0502040204020203" pitchFamily="34" charset="0"/>
              </a:rPr>
              <a:t>could be applied in our syllabus?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9800" y="3249025"/>
            <a:ext cx="4555435" cy="23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Block Chain</a:t>
            </a:r>
            <a:endParaRPr lang="en-US" sz="2400" dirty="0" smtClean="0">
              <a:latin typeface="Bahnschrift Semi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Automation Testing(Lab)</a:t>
            </a:r>
            <a:endParaRPr lang="en-US" sz="2400" dirty="0" smtClean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7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722" y="7701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 SemiCondensed" panose="020B0502040204020203" pitchFamily="34" charset="0"/>
              </a:rPr>
              <a:t>What professional </a:t>
            </a:r>
            <a:r>
              <a:rPr lang="en-US" sz="4000" dirty="0" smtClean="0">
                <a:latin typeface="Bahnschrift SemiCondensed" panose="020B0502040204020203" pitchFamily="34" charset="0"/>
              </a:rPr>
              <a:t>attitude I love </a:t>
            </a:r>
            <a:r>
              <a:rPr lang="en-US" sz="4000" dirty="0">
                <a:latin typeface="Bahnschrift SemiCondensed" panose="020B0502040204020203" pitchFamily="34" charset="0"/>
              </a:rPr>
              <a:t>in </a:t>
            </a:r>
            <a:r>
              <a:rPr lang="en-US" sz="4000" dirty="0" smtClean="0">
                <a:latin typeface="Bahnschrift SemiCondensed" panose="020B0502040204020203" pitchFamily="34" charset="0"/>
              </a:rPr>
              <a:t>my </a:t>
            </a:r>
            <a:r>
              <a:rPr lang="en-US" sz="4000" dirty="0">
                <a:latin typeface="Bahnschrift SemiCondensed" panose="020B0502040204020203" pitchFamily="34" charset="0"/>
              </a:rPr>
              <a:t>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38940" y="1915319"/>
            <a:ext cx="5811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Monthly outing</a:t>
            </a:r>
            <a:r>
              <a:rPr lang="en-US" sz="2400" dirty="0">
                <a:latin typeface="Bahnschrift SemiCondensed" panose="020B0502040204020203" pitchFamily="34" charset="0"/>
              </a:rPr>
              <a:t> </a:t>
            </a:r>
            <a:r>
              <a:rPr lang="en-US" sz="2400" dirty="0">
                <a:latin typeface="Bahnschrift SemiCondensed" panose="020B0502040204020203" pitchFamily="34" charset="0"/>
              </a:rPr>
              <a:t>for refreshment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Well </a:t>
            </a:r>
            <a:r>
              <a:rPr lang="en-US" sz="2400" dirty="0">
                <a:latin typeface="Bahnschrift SemiCondensed" panose="020B0502040204020203" pitchFamily="34" charset="0"/>
              </a:rPr>
              <a:t>Structured </a:t>
            </a:r>
            <a:r>
              <a:rPr lang="en-US" sz="2400" dirty="0">
                <a:latin typeface="Bahnschrift SemiCondensed" panose="020B0502040204020203" pitchFamily="34" charset="0"/>
              </a:rPr>
              <a:t>hierarchy.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Unlimited Foods.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Flexible </a:t>
            </a:r>
            <a:r>
              <a:rPr lang="en-US" sz="2400" dirty="0">
                <a:latin typeface="Bahnschrift SemiCondensed" panose="020B0502040204020203" pitchFamily="34" charset="0"/>
              </a:rPr>
              <a:t>Working </a:t>
            </a:r>
            <a:r>
              <a:rPr lang="en-US" sz="2400" dirty="0">
                <a:latin typeface="Bahnschrift SemiCondensed" panose="020B0502040204020203" pitchFamily="34" charset="0"/>
              </a:rPr>
              <a:t>hours.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Helpful co-workers.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Knowledge </a:t>
            </a:r>
            <a:r>
              <a:rPr lang="en-US" sz="2400" dirty="0">
                <a:latin typeface="Bahnschrift SemiCondensed" panose="020B0502040204020203" pitchFamily="34" charset="0"/>
              </a:rPr>
              <a:t>Sharing </a:t>
            </a:r>
            <a:r>
              <a:rPr lang="en-US" sz="2400" dirty="0">
                <a:latin typeface="Bahnschrift SemiCondensed" panose="020B0502040204020203" pitchFamily="34" charset="0"/>
              </a:rPr>
              <a:t>Sessions Every day</a:t>
            </a:r>
            <a:endParaRPr lang="en-US" sz="2400" dirty="0"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4487"/>
            <a:ext cx="6543261" cy="99520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KONASL JOURNEY</a:t>
            </a:r>
            <a:endParaRPr lang="en-US" sz="36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149" y="2249693"/>
            <a:ext cx="5261112" cy="3361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Starting : 16-05-2022 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Ending : 30-09-2022</a:t>
            </a:r>
            <a:endParaRPr lang="en-US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Position: Software Engineer (Intern</a:t>
            </a:r>
            <a:r>
              <a:rPr lang="en-US" dirty="0" smtClean="0">
                <a:latin typeface="Bahnschrift SemiCondensed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Business Unit: Fintech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Project: P2P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DB8A-EAEE-4D4F-A09F-F79D1ED1A91E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96499" y="1412407"/>
            <a:ext cx="5504065" cy="412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7149" r="6458" b="1547"/>
          <a:stretch/>
        </p:blipFill>
        <p:spPr>
          <a:xfrm>
            <a:off x="6884507" y="724398"/>
            <a:ext cx="4128049" cy="5652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5079" y="1388113"/>
            <a:ext cx="5766903" cy="43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386" y="338621"/>
            <a:ext cx="6331226" cy="103960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Office Environment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5BF6-03B8-4B61-8303-A440C283B18A}" type="datetime1">
              <a:rPr lang="en-US" smtClean="0"/>
              <a:t>10/11/2022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01" y="1447454"/>
            <a:ext cx="6665843" cy="4999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01" y="1402211"/>
            <a:ext cx="6665843" cy="4999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80" y="1439171"/>
            <a:ext cx="6676886" cy="5007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776" r="-297"/>
          <a:stretch/>
        </p:blipFill>
        <p:spPr>
          <a:xfrm>
            <a:off x="3121579" y="1422883"/>
            <a:ext cx="6696765" cy="5002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54" y="1367597"/>
            <a:ext cx="6687379" cy="49993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12" y="1367597"/>
            <a:ext cx="6672332" cy="5004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79" y="1362730"/>
            <a:ext cx="6727687" cy="5045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80" y="1367597"/>
            <a:ext cx="6747154" cy="50603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78" y="1362730"/>
            <a:ext cx="6696766" cy="50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F2F3D"/>
                </a:solidFill>
                <a:latin typeface="Bahnschrift SemiBold" panose="020B0502040204020203" pitchFamily="34" charset="0"/>
              </a:rPr>
              <a:t>Challenges </a:t>
            </a:r>
            <a:r>
              <a:rPr lang="en-US" dirty="0" smtClean="0">
                <a:solidFill>
                  <a:srgbClr val="EF2F3D"/>
                </a:solidFill>
                <a:latin typeface="Bahnschrift SemiBold" panose="020B0502040204020203" pitchFamily="34" charset="0"/>
              </a:rPr>
              <a:t>I </a:t>
            </a:r>
            <a:r>
              <a:rPr lang="en-US" dirty="0">
                <a:solidFill>
                  <a:srgbClr val="EF2F3D"/>
                </a:solidFill>
                <a:latin typeface="Bahnschrift SemiBold" panose="020B0502040204020203" pitchFamily="34" charset="0"/>
              </a:rPr>
              <a:t>have faced in new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9519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Condensed" panose="020B0502040204020203" pitchFamily="34" charset="0"/>
              </a:rPr>
              <a:t>Transportation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Food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Meeting new colleagues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Fitting into the company 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Maintaining work-life balance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Arrive early every day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36208-FB62-4A41-9BBF-14C05D4960A3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7349">
            <a:off x="5413099" y="2868060"/>
            <a:ext cx="6734176" cy="3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What new </a:t>
            </a:r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skill </a:t>
            </a:r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have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5543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Automation </a:t>
            </a:r>
            <a:r>
              <a:rPr lang="en-US" dirty="0" smtClean="0">
                <a:latin typeface="Bahnschrift SemiCondensed" panose="020B0502040204020203" pitchFamily="34" charset="0"/>
              </a:rPr>
              <a:t>Testing In Selenium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Jira Task Management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Log status read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Bahnschrift SemiCondensed" panose="020B0502040204020203" pitchFamily="34" charset="0"/>
              </a:rPr>
              <a:t>JMeter</a:t>
            </a:r>
            <a:r>
              <a:rPr lang="en-US" dirty="0" smtClean="0">
                <a:latin typeface="Bahnschrift SemiCondensed" panose="020B0502040204020203" pitchFamily="34" charset="0"/>
              </a:rPr>
              <a:t>(Load </a:t>
            </a:r>
            <a:r>
              <a:rPr lang="en-US" dirty="0" smtClean="0">
                <a:latin typeface="Bahnschrift SemiCondensed" panose="020B0502040204020203" pitchFamily="34" charset="0"/>
              </a:rPr>
              <a:t>Test)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32882" y="1847850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React Basic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Allure Report </a:t>
            </a:r>
          </a:p>
        </p:txBody>
      </p:sp>
    </p:spTree>
    <p:extLst>
      <p:ext uri="{BB962C8B-B14F-4D97-AF65-F5344CB8AC3E}">
        <p14:creationId xmlns:p14="http://schemas.microsoft.com/office/powerpoint/2010/main" val="39449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104" y="861391"/>
            <a:ext cx="667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dk2"/>
                </a:solidFill>
                <a:latin typeface="Bahnschrift SemiLight" panose="020B0502040204020203" pitchFamily="34" charset="0"/>
              </a:rPr>
              <a:t>Self Judgment about </a:t>
            </a:r>
            <a:r>
              <a:rPr lang="en-GB" sz="3200" b="1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KONASL</a:t>
            </a:r>
            <a:endParaRPr lang="en-US" sz="32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955" y="1802295"/>
            <a:ext cx="9753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Bahnschrift SemiLight" panose="020B0502040204020203" pitchFamily="34" charset="0"/>
              </a:rPr>
              <a:t>Actually </a:t>
            </a:r>
            <a:r>
              <a:rPr lang="en-GB" sz="2000" dirty="0" smtClean="0">
                <a:latin typeface="Bahnschrift SemiLight" panose="020B0502040204020203" pitchFamily="34" charset="0"/>
              </a:rPr>
              <a:t>4.5 </a:t>
            </a:r>
            <a:r>
              <a:rPr lang="en-GB" sz="2000" dirty="0">
                <a:latin typeface="Bahnschrift SemiLight" panose="020B0502040204020203" pitchFamily="34" charset="0"/>
              </a:rPr>
              <a:t>months internship journey with </a:t>
            </a:r>
            <a:r>
              <a:rPr lang="en-GB" sz="2000" dirty="0" smtClean="0">
                <a:latin typeface="Bahnschrift SemiLight" panose="020B0502040204020203" pitchFamily="34" charset="0"/>
              </a:rPr>
              <a:t>KONASL </a:t>
            </a:r>
            <a:r>
              <a:rPr lang="en-GB" sz="2000" dirty="0">
                <a:latin typeface="Bahnschrift SemiLight" panose="020B0502040204020203" pitchFamily="34" charset="0"/>
              </a:rPr>
              <a:t>was beyond my expectations. It is one of the best </a:t>
            </a:r>
            <a:r>
              <a:rPr lang="en-GB" sz="2000" dirty="0" smtClean="0">
                <a:latin typeface="Bahnschrift SemiLight" panose="020B0502040204020203" pitchFamily="34" charset="0"/>
              </a:rPr>
              <a:t>company </a:t>
            </a:r>
            <a:r>
              <a:rPr lang="en-GB" sz="2000" dirty="0">
                <a:latin typeface="Bahnschrift SemiLight" panose="020B0502040204020203" pitchFamily="34" charset="0"/>
              </a:rPr>
              <a:t>in Bangladesh </a:t>
            </a:r>
            <a:r>
              <a:rPr lang="en-GB" sz="2000" dirty="0" smtClean="0">
                <a:latin typeface="Bahnschrift SemiLight" panose="020B05020402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Bahnschrift SemiLight" panose="020B0502040204020203" pitchFamily="34" charset="0"/>
              </a:rPr>
              <a:t>Friendly Work Environment.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Bahnschrift SemiLight" panose="020B0502040204020203" pitchFamily="34" charset="0"/>
              </a:rPr>
              <a:t>Respect Employs emotion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104" y="861391"/>
            <a:ext cx="667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dk2"/>
                </a:solidFill>
                <a:latin typeface="Bahnschrift SemiLight" panose="020B0502040204020203" pitchFamily="34" charset="0"/>
              </a:rPr>
              <a:t>Self Judgment about </a:t>
            </a:r>
            <a:r>
              <a:rPr lang="en-GB" sz="3200" b="1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ME</a:t>
            </a:r>
            <a:endParaRPr lang="en-US" sz="32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9685" y="1789042"/>
            <a:ext cx="975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 smtClean="0">
                <a:latin typeface="Bahnschrift SemiLight" panose="020B0502040204020203" pitchFamily="34" charset="0"/>
              </a:rPr>
              <a:t>I </a:t>
            </a:r>
            <a:r>
              <a:rPr lang="en-US" sz="2000" dirty="0">
                <a:latin typeface="Bahnschrift SemiLight" panose="020B0502040204020203" pitchFamily="34" charset="0"/>
              </a:rPr>
              <a:t>have performed up to the mark as company expected when they hired me for the </a:t>
            </a:r>
            <a:r>
              <a:rPr lang="en-US" sz="2000" dirty="0" smtClean="0">
                <a:latin typeface="Bahnschrift SemiLight" panose="020B0502040204020203" pitchFamily="34" charset="0"/>
              </a:rPr>
              <a:t>internship. I </a:t>
            </a:r>
            <a:r>
              <a:rPr lang="en-US" sz="2000" dirty="0">
                <a:latin typeface="Bahnschrift SemiLight" panose="020B0502040204020203" pitchFamily="34" charset="0"/>
              </a:rPr>
              <a:t>had always tried to maintain the deadline of the tasks that were given to me and tried to provide best possible </a:t>
            </a:r>
            <a:r>
              <a:rPr lang="en-US" sz="2000" dirty="0" smtClean="0">
                <a:latin typeface="Bahnschrift SemiLight" panose="020B0502040204020203" pitchFamily="34" charset="0"/>
              </a:rPr>
              <a:t>outcomes. Higher </a:t>
            </a:r>
            <a:r>
              <a:rPr lang="en-US" sz="2000" dirty="0">
                <a:latin typeface="Bahnschrift SemiLight" panose="020B0502040204020203" pitchFamily="34" charset="0"/>
              </a:rPr>
              <a:t>authority of the company and my supervisor was </a:t>
            </a:r>
            <a:r>
              <a:rPr lang="en-US" sz="2000" dirty="0" smtClean="0">
                <a:latin typeface="Bahnschrift SemiLight" panose="020B0502040204020203" pitchFamily="34" charset="0"/>
              </a:rPr>
              <a:t>satisfied.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7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1723" cy="65913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48F7-8B7C-4AB8-A996-4950AEA4E264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8713" y="1183600"/>
            <a:ext cx="9250017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Bahnschrift Light" panose="020B0502040204020203" pitchFamily="34" charset="0"/>
              </a:rPr>
              <a:t>KONA I </a:t>
            </a:r>
            <a:r>
              <a:rPr lang="en-US" dirty="0">
                <a:latin typeface="Bahnschrift Light" panose="020B0502040204020203" pitchFamily="34" charset="0"/>
              </a:rPr>
              <a:t>is Korea’s leading </a:t>
            </a:r>
            <a:r>
              <a:rPr lang="en-US" dirty="0" err="1">
                <a:latin typeface="Bahnschrift Light" panose="020B0502040204020203" pitchFamily="34" charset="0"/>
              </a:rPr>
              <a:t>FinTech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Company that offers a total solution in </a:t>
            </a:r>
            <a:r>
              <a:rPr lang="en-US" dirty="0">
                <a:latin typeface="Bahnschrift Light" panose="020B0502040204020203" pitchFamily="34" charset="0"/>
              </a:rPr>
              <a:t>the </a:t>
            </a:r>
            <a:r>
              <a:rPr lang="en-US" dirty="0">
                <a:latin typeface="Bahnschrift Light" panose="020B0502040204020203" pitchFamily="34" charset="0"/>
              </a:rPr>
              <a:t>areas of payment, authentication, and security.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Globally, ranks among top 4 banking card manufacturers</a:t>
            </a:r>
            <a:r>
              <a:rPr lang="en-US" dirty="0" smtClean="0">
                <a:latin typeface="Bahnschrift Light" panose="020B0502040204020203" pitchFamily="34" charset="0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Bahnschrift Light" panose="020B0502040204020203" pitchFamily="34" charset="0"/>
              </a:rPr>
              <a:t>KONA I </a:t>
            </a:r>
            <a:r>
              <a:rPr lang="en-US" dirty="0" smtClean="0">
                <a:latin typeface="Bahnschrift Light" panose="020B0502040204020203" pitchFamily="34" charset="0"/>
              </a:rPr>
              <a:t>is the mother company of </a:t>
            </a:r>
            <a:r>
              <a:rPr lang="en-US" b="1" dirty="0" smtClean="0">
                <a:latin typeface="Bahnschrift Light" panose="020B0502040204020203" pitchFamily="34" charset="0"/>
              </a:rPr>
              <a:t>KONASL</a:t>
            </a:r>
            <a:endParaRPr lang="en-US" b="1" dirty="0">
              <a:latin typeface="Bahnschrift Light" panose="020B0502040204020203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Bahnschrift Light" panose="020B0502040204020203" pitchFamily="34" charset="0"/>
              </a:rPr>
              <a:t>KONA SL </a:t>
            </a:r>
            <a:r>
              <a:rPr lang="en-US" dirty="0" smtClean="0">
                <a:latin typeface="Bahnschrift Light" panose="020B0502040204020203" pitchFamily="34" charset="0"/>
              </a:rPr>
              <a:t>established in 2012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Bahnschrift Light" panose="020B0502040204020203" pitchFamily="34" charset="0"/>
              </a:rPr>
              <a:t>KONA </a:t>
            </a:r>
            <a:r>
              <a:rPr lang="en-US" b="1" dirty="0">
                <a:latin typeface="Bahnschrift Light" panose="020B0502040204020203" pitchFamily="34" charset="0"/>
              </a:rPr>
              <a:t>SL </a:t>
            </a:r>
            <a:r>
              <a:rPr lang="en-US" dirty="0">
                <a:latin typeface="Bahnschrift Light" panose="020B0502040204020203" pitchFamily="34" charset="0"/>
              </a:rPr>
              <a:t>R&amp;D Center and Global Solution Business Wing of </a:t>
            </a:r>
            <a:r>
              <a:rPr lang="en-US" b="1" dirty="0">
                <a:latin typeface="Bahnschrift Light" panose="020B0502040204020203" pitchFamily="34" charset="0"/>
              </a:rPr>
              <a:t>KONA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The notable business solutions are </a:t>
            </a:r>
            <a:r>
              <a:rPr lang="en-US" dirty="0" err="1">
                <a:latin typeface="Bahnschrift Light" panose="020B0502040204020203" pitchFamily="34" charset="0"/>
              </a:rPr>
              <a:t>NexusPay</a:t>
            </a:r>
            <a:r>
              <a:rPr lang="en-US" dirty="0">
                <a:latin typeface="Bahnschrift Light" panose="020B0502040204020203" pitchFamily="34" charset="0"/>
              </a:rPr>
              <a:t> and </a:t>
            </a:r>
            <a:r>
              <a:rPr lang="en-US" dirty="0" err="1">
                <a:latin typeface="Bahnschrift Light" panose="020B0502040204020203" pitchFamily="34" charset="0"/>
              </a:rPr>
              <a:t>Nagad</a:t>
            </a:r>
            <a:r>
              <a:rPr lang="en-US" dirty="0">
                <a:latin typeface="Bahnschrift Light" panose="020B0502040204020203" pitchFamily="34" charset="0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Development areas are: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Smart Card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Digital Payment Solutions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Block chain </a:t>
            </a:r>
            <a:r>
              <a:rPr lang="en-US" dirty="0">
                <a:latin typeface="Bahnschrift Light" panose="020B0502040204020203" pitchFamily="34" charset="0"/>
              </a:rPr>
              <a:t>as service based on </a:t>
            </a:r>
            <a:r>
              <a:rPr lang="en-US" dirty="0" err="1">
                <a:latin typeface="Bahnschrift Light" panose="020B0502040204020203" pitchFamily="34" charset="0"/>
              </a:rPr>
              <a:t>Ethereum</a:t>
            </a:r>
            <a:r>
              <a:rPr lang="en-US" dirty="0">
                <a:latin typeface="Bahnschrift Light" panose="020B0502040204020203" pitchFamily="34" charset="0"/>
              </a:rPr>
              <a:t> and </a:t>
            </a:r>
            <a:r>
              <a:rPr lang="en-US" dirty="0">
                <a:latin typeface="Bahnschrift Light" panose="020B0502040204020203" pitchFamily="34" charset="0"/>
              </a:rPr>
              <a:t>Bitcoin.</a:t>
            </a:r>
            <a:endParaRPr lang="en-US" dirty="0">
              <a:latin typeface="Bahnschrift Light" panose="020B0502040204020203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Secure element based on </a:t>
            </a:r>
            <a:r>
              <a:rPr lang="en-US" dirty="0" err="1">
                <a:latin typeface="Bahnschrift Light" panose="020B0502040204020203" pitchFamily="34" charset="0"/>
              </a:rPr>
              <a:t>IoT</a:t>
            </a:r>
            <a:r>
              <a:rPr lang="en-US" dirty="0">
                <a:latin typeface="Bahnschrift Light" panose="020B0502040204020203" pitchFamily="34" charset="0"/>
              </a:rPr>
              <a:t> 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65983" y="37106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hnschrift SemiCondensed" panose="020B0502040204020203" pitchFamily="34" charset="0"/>
              </a:rPr>
              <a:t>Overview</a:t>
            </a:r>
            <a:endParaRPr lang="en-US" sz="3600" b="1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40" y="144438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832" y="1892540"/>
            <a:ext cx="105400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Kona Software Lab Ltd. marks its </a:t>
            </a:r>
            <a:r>
              <a:rPr lang="en-US" sz="2000" dirty="0" smtClean="0">
                <a:latin typeface="Bahnschrift Light" panose="020B0502040204020203" pitchFamily="34" charset="0"/>
              </a:rPr>
              <a:t>10th </a:t>
            </a:r>
            <a:r>
              <a:rPr lang="en-US" sz="2000" dirty="0">
                <a:latin typeface="Bahnschrift Light" panose="020B0502040204020203" pitchFamily="34" charset="0"/>
              </a:rPr>
              <a:t>year in Bangladesh as R&amp;D Center and Global Solution Business Wing of KONA which has over 20 years of dominant </a:t>
            </a:r>
            <a:endParaRPr lang="en-US" sz="2000" dirty="0" smtClean="0">
              <a:latin typeface="Bahnschrift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international presence. Globally, </a:t>
            </a:r>
            <a:r>
              <a:rPr lang="en-US" sz="2000" dirty="0">
                <a:latin typeface="Bahnschrift Light" panose="020B0502040204020203" pitchFamily="34" charset="0"/>
              </a:rPr>
              <a:t>KONA serves 500 customers in 90 countries (ranks among top 4 banking card manufacturers).In Bangladesh, </a:t>
            </a:r>
            <a:endParaRPr lang="en-US" sz="2000" dirty="0" smtClean="0">
              <a:latin typeface="Bahnschrift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KONA </a:t>
            </a:r>
            <a:r>
              <a:rPr lang="en-US" sz="2000" dirty="0">
                <a:latin typeface="Bahnschrift Light" panose="020B0502040204020203" pitchFamily="34" charset="0"/>
              </a:rPr>
              <a:t>serves more than 30 banks and owns 50% card market </a:t>
            </a:r>
            <a:r>
              <a:rPr lang="en-US" sz="2000" dirty="0" smtClean="0">
                <a:latin typeface="Bahnschrift Light" panose="020B0502040204020203" pitchFamily="34" charset="0"/>
              </a:rPr>
              <a:t>share.</a:t>
            </a:r>
            <a:endParaRPr lang="en-US" sz="2000" b="1" dirty="0"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1780" y="4734704"/>
            <a:ext cx="7124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2012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• </a:t>
            </a:r>
            <a:r>
              <a:rPr lang="en-US" sz="2400" dirty="0">
                <a:solidFill>
                  <a:srgbClr val="FF0000"/>
                </a:solidFill>
                <a:latin typeface="Bahnschrift SemiBold" panose="020B0502040204020203" pitchFamily="34" charset="0"/>
              </a:rPr>
              <a:t>Established as an R&amp;D </a:t>
            </a:r>
            <a:r>
              <a:rPr lang="en-US" sz="24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Center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0022" y="742121"/>
            <a:ext cx="458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About KONASL</a:t>
            </a:r>
            <a:endParaRPr lang="en-US" sz="3600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8891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4167"/>
            <a:ext cx="5456583" cy="5456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5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Renowned Clients of the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385955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Nagad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Nexuspay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Merchantile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Bank </a:t>
            </a:r>
            <a:r>
              <a:rPr lang="en-US" sz="2400" dirty="0" err="1" smtClean="0">
                <a:latin typeface="Bahnschrift SemiBold SemiConden" panose="020B0502040204020203" pitchFamily="34" charset="0"/>
              </a:rPr>
              <a:t>Finnovation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Kona Card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DBBL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B109-A8B4-4188-AB08-80E14C483F12}" type="datetime1">
              <a:rPr lang="en-US" smtClean="0"/>
              <a:t>10/11/2022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1789949"/>
            <a:ext cx="2040835" cy="389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City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EBL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IFIC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EXIM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Trust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Jamuna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 Bank</a:t>
            </a:r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14" y="103394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114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Rules And Regulations</a:t>
            </a:r>
            <a:endParaRPr lang="en-US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04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Office Hour 9am-6pm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Need to add </a:t>
            </a:r>
            <a:r>
              <a:rPr lang="en-US" dirty="0" err="1" smtClean="0">
                <a:latin typeface="Bahnschrift SemiCondensed" panose="020B0502040204020203" pitchFamily="34" charset="0"/>
              </a:rPr>
              <a:t>Clokify</a:t>
            </a:r>
            <a:r>
              <a:rPr lang="en-US" dirty="0" smtClean="0">
                <a:latin typeface="Bahnschrift SemiCondensed" panose="020B0502040204020203" pitchFamily="34" charset="0"/>
              </a:rPr>
              <a:t>-Entry</a:t>
            </a:r>
            <a:endParaRPr lang="en-US" dirty="0" smtClean="0"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Employee </a:t>
            </a:r>
            <a:r>
              <a:rPr lang="en-US" dirty="0" smtClean="0">
                <a:latin typeface="Bahnschrift SemiCondensed" panose="020B0502040204020203" pitchFamily="34" charset="0"/>
              </a:rPr>
              <a:t>Verification punch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98F5-821A-4671-AF0E-87E842747C27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09" y="768627"/>
            <a:ext cx="8292476" cy="552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3179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HR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Leave and Time-Off </a:t>
            </a:r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Benefits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Safety and Health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Finding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Talent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Employee Data Security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Filling High-Tech Positions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Telecommuting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892-9E0A-45D9-98C3-B3FA4E0ED0ED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70" y="1431235"/>
            <a:ext cx="4909930" cy="4909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85738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42" y="253355"/>
            <a:ext cx="2001148" cy="149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1907984"/>
            <a:ext cx="10058400" cy="1497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3562613"/>
            <a:ext cx="10058400" cy="1497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5216912"/>
            <a:ext cx="10058400" cy="1492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0882" y="563907"/>
            <a:ext cx="3269975" cy="8805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KONASL</a:t>
            </a:r>
            <a:endParaRPr lang="en-US" sz="40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45480-9EEF-4A0B-96E9-6C5BD739044E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216273" y="563907"/>
            <a:ext cx="3269975" cy="88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Facilities</a:t>
            </a:r>
            <a:endParaRPr lang="en-US" sz="40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17246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67FDBB0-77D1-491D-9458-64455DB338B8}"/>
              </a:ext>
            </a:extLst>
          </p:cNvPr>
          <p:cNvSpPr/>
          <p:nvPr/>
        </p:nvSpPr>
        <p:spPr>
          <a:xfrm>
            <a:off x="-9046" y="2183561"/>
            <a:ext cx="7417403" cy="3976778"/>
          </a:xfrm>
          <a:custGeom>
            <a:avLst/>
            <a:gdLst>
              <a:gd name="connsiteX0" fmla="*/ 419837 w 7417403"/>
              <a:gd name="connsiteY0" fmla="*/ 0 h 3976778"/>
              <a:gd name="connsiteX1" fmla="*/ 6981365 w 7417403"/>
              <a:gd name="connsiteY1" fmla="*/ 0 h 3976778"/>
              <a:gd name="connsiteX2" fmla="*/ 6993385 w 7417403"/>
              <a:gd name="connsiteY2" fmla="*/ 0 h 3976778"/>
              <a:gd name="connsiteX3" fmla="*/ 7417403 w 7417403"/>
              <a:gd name="connsiteY3" fmla="*/ 0 h 3976778"/>
              <a:gd name="connsiteX4" fmla="*/ 7417403 w 7417403"/>
              <a:gd name="connsiteY4" fmla="*/ 3976778 h 3976778"/>
              <a:gd name="connsiteX5" fmla="*/ 0 w 7417403"/>
              <a:gd name="connsiteY5" fmla="*/ 3976778 h 3976778"/>
              <a:gd name="connsiteX6" fmla="*/ 0 w 7417403"/>
              <a:gd name="connsiteY6" fmla="*/ 1328633 h 397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7403" h="3976778">
                <a:moveTo>
                  <a:pt x="419837" y="0"/>
                </a:moveTo>
                <a:lnTo>
                  <a:pt x="6981365" y="0"/>
                </a:lnTo>
                <a:lnTo>
                  <a:pt x="6993385" y="0"/>
                </a:lnTo>
                <a:lnTo>
                  <a:pt x="7417403" y="0"/>
                </a:lnTo>
                <a:lnTo>
                  <a:pt x="7417403" y="3976778"/>
                </a:lnTo>
                <a:lnTo>
                  <a:pt x="0" y="3976778"/>
                </a:lnTo>
                <a:lnTo>
                  <a:pt x="0" y="1328633"/>
                </a:lnTo>
                <a:close/>
              </a:path>
            </a:pathLst>
          </a:custGeom>
          <a:solidFill>
            <a:srgbClr val="8B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22717A-B645-46BF-A0F7-0C1212E6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7" y="1123379"/>
            <a:ext cx="3357974" cy="5036961"/>
          </a:xfrm>
          <a:prstGeom prst="rect">
            <a:avLst/>
          </a:prstGeom>
          <a:ln w="73025">
            <a:noFill/>
          </a:ln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5EF55AE-D247-44D1-B490-235263388739}"/>
              </a:ext>
            </a:extLst>
          </p:cNvPr>
          <p:cNvSpPr/>
          <p:nvPr/>
        </p:nvSpPr>
        <p:spPr>
          <a:xfrm>
            <a:off x="3733381" y="1491962"/>
            <a:ext cx="8474650" cy="4674439"/>
          </a:xfrm>
          <a:custGeom>
            <a:avLst/>
            <a:gdLst>
              <a:gd name="connsiteX0" fmla="*/ 1477084 w 8474650"/>
              <a:gd name="connsiteY0" fmla="*/ 0 h 4674439"/>
              <a:gd name="connsiteX1" fmla="*/ 8038612 w 8474650"/>
              <a:gd name="connsiteY1" fmla="*/ 0 h 4674439"/>
              <a:gd name="connsiteX2" fmla="*/ 8050632 w 8474650"/>
              <a:gd name="connsiteY2" fmla="*/ 0 h 4674439"/>
              <a:gd name="connsiteX3" fmla="*/ 8474650 w 8474650"/>
              <a:gd name="connsiteY3" fmla="*/ 0 h 4674439"/>
              <a:gd name="connsiteX4" fmla="*/ 8474650 w 8474650"/>
              <a:gd name="connsiteY4" fmla="*/ 4674439 h 4674439"/>
              <a:gd name="connsiteX5" fmla="*/ 8050632 w 8474650"/>
              <a:gd name="connsiteY5" fmla="*/ 4674439 h 4674439"/>
              <a:gd name="connsiteX6" fmla="*/ 8038612 w 8474650"/>
              <a:gd name="connsiteY6" fmla="*/ 4674439 h 4674439"/>
              <a:gd name="connsiteX7" fmla="*/ 0 w 8474650"/>
              <a:gd name="connsiteY7" fmla="*/ 4674439 h 46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4650" h="4674439">
                <a:moveTo>
                  <a:pt x="1477084" y="0"/>
                </a:moveTo>
                <a:lnTo>
                  <a:pt x="8038612" y="0"/>
                </a:lnTo>
                <a:lnTo>
                  <a:pt x="8050632" y="0"/>
                </a:lnTo>
                <a:lnTo>
                  <a:pt x="8474650" y="0"/>
                </a:lnTo>
                <a:lnTo>
                  <a:pt x="8474650" y="4674439"/>
                </a:lnTo>
                <a:lnTo>
                  <a:pt x="8050632" y="4674439"/>
                </a:lnTo>
                <a:lnTo>
                  <a:pt x="8038612" y="4674439"/>
                </a:lnTo>
                <a:lnTo>
                  <a:pt x="0" y="4674439"/>
                </a:lnTo>
                <a:close/>
              </a:path>
            </a:pathLst>
          </a:cu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F2B2F-6E26-4D23-812A-9CAD96CD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83" y="1663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Company </a:t>
            </a:r>
            <a:r>
              <a:rPr lang="en-US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Hierarchy</a:t>
            </a:r>
            <a:r>
              <a:rPr lang="en-US" sz="40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 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343D-B061-4163-B516-CA58B6207DC4}" type="datetime1">
              <a:rPr lang="en-US" smtClean="0"/>
              <a:t>10/11/2022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9</a:t>
            </a:fld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EC31924-8229-439E-A0E8-B807121AE72F}"/>
              </a:ext>
            </a:extLst>
          </p:cNvPr>
          <p:cNvSpPr/>
          <p:nvPr/>
        </p:nvSpPr>
        <p:spPr>
          <a:xfrm>
            <a:off x="3837790" y="2827919"/>
            <a:ext cx="1062767" cy="2688063"/>
          </a:xfrm>
          <a:custGeom>
            <a:avLst/>
            <a:gdLst>
              <a:gd name="connsiteX0" fmla="*/ 849406 w 1062767"/>
              <a:gd name="connsiteY0" fmla="*/ 0 h 2688063"/>
              <a:gd name="connsiteX1" fmla="*/ 1062767 w 1062767"/>
              <a:gd name="connsiteY1" fmla="*/ 0 h 2688063"/>
              <a:gd name="connsiteX2" fmla="*/ 213361 w 1062767"/>
              <a:gd name="connsiteY2" fmla="*/ 2688063 h 2688063"/>
              <a:gd name="connsiteX3" fmla="*/ 0 w 1062767"/>
              <a:gd name="connsiteY3" fmla="*/ 2688063 h 268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67" h="2688063">
                <a:moveTo>
                  <a:pt x="849406" y="0"/>
                </a:moveTo>
                <a:lnTo>
                  <a:pt x="1062767" y="0"/>
                </a:lnTo>
                <a:lnTo>
                  <a:pt x="213361" y="2688063"/>
                </a:lnTo>
                <a:lnTo>
                  <a:pt x="0" y="26880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BE2F6-A278-4211-A2A7-6CEB4F4D843E}"/>
              </a:ext>
            </a:extLst>
          </p:cNvPr>
          <p:cNvGrpSpPr/>
          <p:nvPr/>
        </p:nvGrpSpPr>
        <p:grpSpPr>
          <a:xfrm>
            <a:off x="7002017" y="1432783"/>
            <a:ext cx="2469823" cy="4412902"/>
            <a:chOff x="6470255" y="1392415"/>
            <a:chExt cx="2469823" cy="4412902"/>
          </a:xfrm>
        </p:grpSpPr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59B522E0-8D6B-43F0-8296-041921397F67}"/>
                </a:ext>
              </a:extLst>
            </p:cNvPr>
            <p:cNvSpPr txBox="1">
              <a:spLocks/>
            </p:cNvSpPr>
            <p:nvPr/>
          </p:nvSpPr>
          <p:spPr>
            <a:xfrm>
              <a:off x="6470255" y="1392415"/>
              <a:ext cx="2469823" cy="655453"/>
            </a:xfrm>
            <a:prstGeom prst="rect">
              <a:avLst/>
            </a:prstGeom>
          </p:spPr>
          <p:txBody>
            <a:bodyPr vert="horz" lIns="36000" tIns="0" rIns="3600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err="1">
                  <a:solidFill>
                    <a:schemeClr val="bg1"/>
                  </a:solidFill>
                  <a:latin typeface="Bahnschrift SemiBold" panose="020B0502040204020203" pitchFamily="34" charset="0"/>
                </a:rPr>
                <a:t>Minaoar</a:t>
              </a:r>
              <a:r>
                <a:rPr lang="en-US" sz="18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Hossain </a:t>
              </a:r>
              <a:r>
                <a:rPr lang="en-US" sz="1800" b="1" dirty="0" err="1" smtClean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Tanzil</a:t>
              </a:r>
              <a:endParaRPr lang="en-US" sz="1800" b="1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FEF79B-2B0D-48AD-A1CA-C41175E0193E}"/>
                </a:ext>
              </a:extLst>
            </p:cNvPr>
            <p:cNvSpPr/>
            <p:nvPr/>
          </p:nvSpPr>
          <p:spPr>
            <a:xfrm>
              <a:off x="7193369" y="2193768"/>
              <a:ext cx="1066800" cy="1066800"/>
            </a:xfrm>
            <a:prstGeom prst="ellipse">
              <a:avLst/>
            </a:prstGeom>
            <a:solidFill>
              <a:srgbClr val="8BD8BD"/>
            </a:solidFill>
            <a:ln w="50800">
              <a:solidFill>
                <a:srgbClr val="243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A5CAC0-BF35-4888-B02C-EDCF81B503C1}"/>
                </a:ext>
              </a:extLst>
            </p:cNvPr>
            <p:cNvCxnSpPr>
              <a:cxnSpLocks/>
            </p:cNvCxnSpPr>
            <p:nvPr/>
          </p:nvCxnSpPr>
          <p:spPr>
            <a:xfrm>
              <a:off x="7726769" y="3276600"/>
              <a:ext cx="0" cy="1033174"/>
            </a:xfrm>
            <a:prstGeom prst="line">
              <a:avLst/>
            </a:prstGeom>
            <a:ln w="12700" cap="rnd">
              <a:solidFill>
                <a:srgbClr val="8BD8B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A3D79A3-1E99-4C6F-8CD8-5985E5115581}"/>
                </a:ext>
              </a:extLst>
            </p:cNvPr>
            <p:cNvGrpSpPr/>
            <p:nvPr/>
          </p:nvGrpSpPr>
          <p:grpSpPr>
            <a:xfrm>
              <a:off x="6623084" y="4293741"/>
              <a:ext cx="2262188" cy="1511576"/>
              <a:chOff x="6623084" y="3918356"/>
              <a:chExt cx="2262188" cy="1511576"/>
            </a:xfrm>
          </p:grpSpPr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D97E635B-F139-47DC-A643-675A62EF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3084" y="4950271"/>
                <a:ext cx="2262188" cy="479661"/>
              </a:xfrm>
              <a:prstGeom prst="rect">
                <a:avLst/>
              </a:prstGeom>
            </p:spPr>
            <p:txBody>
              <a:bodyPr vert="horz" lIns="36000" tIns="0" rIns="36000" bIns="0" rtlCol="0" anchor="ctr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800" b="1" dirty="0" err="1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Topu</a:t>
                </a:r>
                <a:r>
                  <a:rPr lang="en-US" sz="18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  <a:r>
                  <a:rPr lang="en-US" sz="1800" b="1" dirty="0" err="1" smtClean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Newaj</a:t>
                </a:r>
                <a:endParaRPr lang="en-US" sz="1050" i="1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8C80101-1B58-41A0-B12E-28D6D163302C}"/>
                  </a:ext>
                </a:extLst>
              </p:cNvPr>
              <p:cNvGrpSpPr/>
              <p:nvPr/>
            </p:nvGrpSpPr>
            <p:grpSpPr>
              <a:xfrm>
                <a:off x="7193369" y="3918356"/>
                <a:ext cx="1066800" cy="1066800"/>
                <a:chOff x="7193369" y="3918356"/>
                <a:chExt cx="1066800" cy="10668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2AE59E6-837A-49FD-8892-C4FC82BC9260}"/>
                    </a:ext>
                  </a:extLst>
                </p:cNvPr>
                <p:cNvSpPr/>
                <p:nvPr/>
              </p:nvSpPr>
              <p:spPr>
                <a:xfrm>
                  <a:off x="7193369" y="3918356"/>
                  <a:ext cx="1066800" cy="1066800"/>
                </a:xfrm>
                <a:prstGeom prst="ellipse">
                  <a:avLst/>
                </a:prstGeom>
                <a:solidFill>
                  <a:srgbClr val="243665"/>
                </a:solidFill>
                <a:ln w="50800">
                  <a:solidFill>
                    <a:srgbClr val="8BD8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9567D459-FD04-4406-9B26-6D22A7135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9402" y="3934389"/>
                  <a:ext cx="1034735" cy="1034735"/>
                </a:xfrm>
                <a:custGeom>
                  <a:avLst/>
                  <a:gdLst>
                    <a:gd name="connsiteX0" fmla="*/ 388706 w 777412"/>
                    <a:gd name="connsiteY0" fmla="*/ 0 h 777412"/>
                    <a:gd name="connsiteX1" fmla="*/ 777412 w 777412"/>
                    <a:gd name="connsiteY1" fmla="*/ 388706 h 777412"/>
                    <a:gd name="connsiteX2" fmla="*/ 388706 w 777412"/>
                    <a:gd name="connsiteY2" fmla="*/ 777412 h 777412"/>
                    <a:gd name="connsiteX3" fmla="*/ 0 w 777412"/>
                    <a:gd name="connsiteY3" fmla="*/ 388706 h 777412"/>
                    <a:gd name="connsiteX4" fmla="*/ 388706 w 777412"/>
                    <a:gd name="connsiteY4" fmla="*/ 0 h 7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412" h="777412">
                      <a:moveTo>
                        <a:pt x="388706" y="0"/>
                      </a:moveTo>
                      <a:cubicBezTo>
                        <a:pt x="603382" y="0"/>
                        <a:pt x="777412" y="174030"/>
                        <a:pt x="777412" y="388706"/>
                      </a:cubicBezTo>
                      <a:cubicBezTo>
                        <a:pt x="777412" y="603382"/>
                        <a:pt x="603382" y="777412"/>
                        <a:pt x="388706" y="777412"/>
                      </a:cubicBezTo>
                      <a:cubicBezTo>
                        <a:pt x="174030" y="777412"/>
                        <a:pt x="0" y="603382"/>
                        <a:pt x="0" y="388706"/>
                      </a:cubicBezTo>
                      <a:cubicBezTo>
                        <a:pt x="0" y="174030"/>
                        <a:pt x="174030" y="0"/>
                        <a:pt x="388706" y="0"/>
                      </a:cubicBezTo>
                      <a:close/>
                    </a:path>
                  </a:pathLst>
                </a:custGeom>
              </p:spPr>
            </p:pic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78" y="2263504"/>
            <a:ext cx="1247706" cy="1269252"/>
          </a:xfrm>
          <a:prstGeom prst="ellipse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0469" y="5442232"/>
            <a:ext cx="3137218" cy="718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8537" y="5430187"/>
            <a:ext cx="2217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Cho Chung-</a:t>
            </a:r>
            <a:r>
              <a:rPr lang="en-US" sz="24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il</a:t>
            </a:r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172" y="5780447"/>
            <a:ext cx="329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Chairman, Kona Software Lab Ltd.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0469" y="1876913"/>
            <a:ext cx="4037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Managing Director, Kona Software Lab Ltd</a:t>
            </a:r>
          </a:p>
          <a:p>
            <a:endParaRPr lang="en-US" sz="2800" dirty="0">
              <a:latin typeface="Bahnschrift SemiCondense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1355" y="5724584"/>
            <a:ext cx="272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EVP- Kona Software Lab Ltd</a:t>
            </a:r>
            <a:endParaRPr lang="en-US" sz="16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6639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</TotalTime>
  <Words>1172</Words>
  <Application>Microsoft Office PowerPoint</Application>
  <PresentationFormat>Widescreen</PresentationFormat>
  <Paragraphs>342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Bahnschrift Light</vt:lpstr>
      <vt:lpstr>Bahnschrift SemiBold</vt:lpstr>
      <vt:lpstr>Bahnschrift SemiBold Condensed</vt:lpstr>
      <vt:lpstr>Bahnschrift SemiBold SemiConden</vt:lpstr>
      <vt:lpstr>Bahnschrift SemiCondensed</vt:lpstr>
      <vt:lpstr>Bahnschrift SemiLight</vt:lpstr>
      <vt:lpstr>Calibri</vt:lpstr>
      <vt:lpstr>Calibri Light</vt:lpstr>
      <vt:lpstr>Corpulent Caps BRK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Renowned Clients of the Company</vt:lpstr>
      <vt:lpstr>Rules And Regulations</vt:lpstr>
      <vt:lpstr>HR Policies</vt:lpstr>
      <vt:lpstr>KONASL</vt:lpstr>
      <vt:lpstr>Company Hierarchy </vt:lpstr>
      <vt:lpstr>PowerPoint Presentation</vt:lpstr>
      <vt:lpstr>PowerPoint Presentation</vt:lpstr>
      <vt:lpstr>Fintech Business Unit</vt:lpstr>
      <vt:lpstr>P2P(Crypto-Trade)</vt:lpstr>
      <vt:lpstr>Assign Project</vt:lpstr>
      <vt:lpstr>P2P(Cryptrade)</vt:lpstr>
      <vt:lpstr>Load Testing in P2P Project</vt:lpstr>
      <vt:lpstr>Communicate and Team Works</vt:lpstr>
      <vt:lpstr>Technical Challenges</vt:lpstr>
      <vt:lpstr>Direct impact/knowledge of the courses</vt:lpstr>
      <vt:lpstr>What I have learnt</vt:lpstr>
      <vt:lpstr>What new contents could be applied in our syllabus?</vt:lpstr>
      <vt:lpstr>What professional attitude I love in my company</vt:lpstr>
      <vt:lpstr>KONASL JOURNEY</vt:lpstr>
      <vt:lpstr>Office Environment</vt:lpstr>
      <vt:lpstr>Challenges I have faced in new place</vt:lpstr>
      <vt:lpstr>What new skill I have learnt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</dc:creator>
  <cp:lastModifiedBy>Sami</cp:lastModifiedBy>
  <cp:revision>70</cp:revision>
  <dcterms:created xsi:type="dcterms:W3CDTF">2022-07-02T11:54:18Z</dcterms:created>
  <dcterms:modified xsi:type="dcterms:W3CDTF">2022-10-11T19:36:37Z</dcterms:modified>
</cp:coreProperties>
</file>